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7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9" r:id="rId23"/>
    <p:sldId id="280" r:id="rId24"/>
    <p:sldId id="278" r:id="rId25"/>
    <p:sldId id="282" r:id="rId26"/>
    <p:sldId id="283" r:id="rId27"/>
    <p:sldId id="285" r:id="rId28"/>
    <p:sldId id="286" r:id="rId29"/>
    <p:sldId id="288" r:id="rId30"/>
    <p:sldId id="287" r:id="rId31"/>
    <p:sldId id="281" r:id="rId32"/>
    <p:sldId id="291" r:id="rId33"/>
    <p:sldId id="292" r:id="rId34"/>
    <p:sldId id="293" r:id="rId35"/>
    <p:sldId id="294" r:id="rId36"/>
    <p:sldId id="296" r:id="rId37"/>
  </p:sldIdLst>
  <p:sldSz cx="12192000" cy="68580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ambria Math" panose="02040503050406030204" pitchFamily="18" charset="0"/>
      <p:regular r:id="rId43"/>
    </p:embeddedFont>
    <p:embeddedFont>
      <p:font typeface="Consolas" panose="020B0609020204030204" pitchFamily="49" charset="0"/>
      <p:regular r:id="rId44"/>
      <p:bold r:id="rId45"/>
      <p:italic r:id="rId46"/>
      <p:boldItalic r:id="rId47"/>
    </p:embeddedFont>
    <p:embeddedFont>
      <p:font typeface="Open Sans" panose="020B0606030504020204" pitchFamily="34" charset="0"/>
      <p:regular r:id="rId48"/>
      <p:bold r:id="rId49"/>
      <p:italic r:id="rId50"/>
      <p:boldItalic r:id="rId51"/>
    </p:embeddedFont>
    <p:embeddedFont>
      <p:font typeface="Open Sans SemiBold" panose="020B0706030804020204" pitchFamily="34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9" roundtripDataSignature="AMtx7mg65AFRMCccNDl1HjZgWejenOlu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E4F8E9B-19D6-4DCF-AD84-8CFA8CC7BD2F}">
  <a:tblStyle styleId="{FE4F8E9B-19D6-4DCF-AD84-8CFA8CC7BD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561" autoAdjust="0"/>
    <p:restoredTop sz="96659" autoAdjust="0"/>
  </p:normalViewPr>
  <p:slideViewPr>
    <p:cSldViewPr snapToGrid="0">
      <p:cViewPr varScale="1">
        <p:scale>
          <a:sx n="112" d="100"/>
          <a:sy n="112" d="100"/>
        </p:scale>
        <p:origin x="780" y="96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79" Type="http://customschemas.google.com/relationships/presentationmetadata" Target="metadata"/><Relationship Id="rId5" Type="http://schemas.openxmlformats.org/officeDocument/2006/relationships/slide" Target="slides/slide4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81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jpe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Giảng</a:t>
            </a:r>
            <a:r>
              <a:rPr lang="vi-VN" dirty="0"/>
              <a:t> viên (10-15 </a:t>
            </a:r>
            <a:r>
              <a:rPr lang="vi-VN" dirty="0" err="1"/>
              <a:t>phút</a:t>
            </a:r>
            <a:r>
              <a:rPr lang="vi-VN" dirty="0"/>
              <a:t>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+ </a:t>
            </a:r>
            <a:r>
              <a:rPr lang="vi-VN" dirty="0" err="1"/>
              <a:t>Hỏi</a:t>
            </a:r>
            <a:r>
              <a:rPr lang="vi-VN" dirty="0"/>
              <a:t> </a:t>
            </a:r>
            <a:r>
              <a:rPr lang="vi-VN" dirty="0" err="1"/>
              <a:t>về</a:t>
            </a:r>
            <a:r>
              <a:rPr lang="vi-VN" dirty="0"/>
              <a:t>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khó</a:t>
            </a:r>
            <a:r>
              <a:rPr lang="vi-VN" dirty="0"/>
              <a:t> khăn HV </a:t>
            </a:r>
            <a:r>
              <a:rPr lang="vi-VN" dirty="0" err="1"/>
              <a:t>gặp</a:t>
            </a:r>
            <a:r>
              <a:rPr lang="vi-VN" dirty="0"/>
              <a:t> </a:t>
            </a:r>
            <a:r>
              <a:rPr lang="vi-VN" dirty="0" err="1"/>
              <a:t>phải</a:t>
            </a:r>
            <a:r>
              <a:rPr lang="vi-VN" dirty="0"/>
              <a:t> trong </a:t>
            </a:r>
            <a:r>
              <a:rPr lang="vi-VN" dirty="0" err="1"/>
              <a:t>bài</a:t>
            </a:r>
            <a:r>
              <a:rPr lang="vi-VN" dirty="0"/>
              <a:t> </a:t>
            </a:r>
            <a:r>
              <a:rPr lang="vi-VN" dirty="0" err="1"/>
              <a:t>trước</a:t>
            </a:r>
            <a:r>
              <a:rPr lang="vi-VN" dirty="0"/>
              <a:t>.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+ </a:t>
            </a:r>
            <a:r>
              <a:rPr lang="vi-VN" dirty="0" err="1"/>
              <a:t>Thảo</a:t>
            </a:r>
            <a:r>
              <a:rPr lang="vi-VN" dirty="0"/>
              <a:t> </a:t>
            </a:r>
            <a:r>
              <a:rPr lang="vi-VN" dirty="0" err="1"/>
              <a:t>luận</a:t>
            </a:r>
            <a:r>
              <a:rPr lang="vi-VN" dirty="0"/>
              <a:t> </a:t>
            </a:r>
            <a:r>
              <a:rPr lang="vi-VN" dirty="0" err="1"/>
              <a:t>và</a:t>
            </a:r>
            <a:r>
              <a:rPr lang="vi-VN" dirty="0"/>
              <a:t> </a:t>
            </a:r>
            <a:r>
              <a:rPr lang="vi-VN" dirty="0" err="1"/>
              <a:t>giải</a:t>
            </a:r>
            <a:r>
              <a:rPr lang="vi-VN" dirty="0"/>
              <a:t> </a:t>
            </a:r>
            <a:r>
              <a:rPr lang="vi-VN" dirty="0" err="1"/>
              <a:t>quyết</a:t>
            </a:r>
            <a:r>
              <a:rPr lang="vi-VN" dirty="0"/>
              <a:t> </a:t>
            </a:r>
            <a:r>
              <a:rPr lang="vi-VN" dirty="0" err="1"/>
              <a:t>khó</a:t>
            </a:r>
            <a:r>
              <a:rPr lang="vi-VN" dirty="0"/>
              <a:t> khăn.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Giảng</a:t>
            </a:r>
            <a:r>
              <a:rPr lang="vi-VN" dirty="0"/>
              <a:t> viên (5phút)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+ </a:t>
            </a:r>
            <a:r>
              <a:rPr lang="vi-VN" dirty="0" err="1"/>
              <a:t>Hỏi</a:t>
            </a:r>
            <a:r>
              <a:rPr lang="vi-VN" dirty="0"/>
              <a:t> </a:t>
            </a:r>
            <a:r>
              <a:rPr lang="vi-VN" dirty="0" err="1"/>
              <a:t>Học</a:t>
            </a:r>
            <a:r>
              <a:rPr lang="vi-VN" dirty="0"/>
              <a:t> viên </a:t>
            </a:r>
            <a:r>
              <a:rPr lang="vi-VN" dirty="0" err="1"/>
              <a:t>về</a:t>
            </a:r>
            <a:r>
              <a:rPr lang="vi-VN" dirty="0"/>
              <a:t> </a:t>
            </a:r>
            <a:r>
              <a:rPr lang="vi-VN" dirty="0" err="1"/>
              <a:t>nội</a:t>
            </a:r>
            <a:r>
              <a:rPr lang="vi-VN" dirty="0"/>
              <a:t> dung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bài</a:t>
            </a:r>
            <a:r>
              <a:rPr lang="vi-VN" dirty="0"/>
              <a:t> </a:t>
            </a:r>
            <a:r>
              <a:rPr lang="vi-VN" dirty="0" err="1"/>
              <a:t>học</a:t>
            </a:r>
            <a:r>
              <a:rPr lang="vi-VN" dirty="0"/>
              <a:t>: Hôm nay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biết</a:t>
            </a:r>
            <a:r>
              <a:rPr lang="vi-VN" dirty="0"/>
              <a:t> </a:t>
            </a:r>
            <a:r>
              <a:rPr lang="vi-VN" dirty="0" err="1"/>
              <a:t>học</a:t>
            </a:r>
            <a:r>
              <a:rPr lang="vi-VN" dirty="0"/>
              <a:t> </a:t>
            </a:r>
            <a:r>
              <a:rPr lang="vi-VN" dirty="0" err="1"/>
              <a:t>gì</a:t>
            </a:r>
            <a:r>
              <a:rPr lang="vi-VN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lang="vi-V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10455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Giảng</a:t>
            </a:r>
            <a:r>
              <a:rPr lang="vi-VN" dirty="0"/>
              <a:t> viên (1phút)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Giảng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bày</a:t>
            </a: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nắm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đáp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vi-V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giảng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,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đưa</a:t>
            </a:r>
            <a:r>
              <a:rPr lang="en-US" dirty="0"/>
              <a:t> ra </a:t>
            </a:r>
            <a:r>
              <a:rPr lang="en-US" dirty="0" err="1"/>
              <a:t>đáp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: </a:t>
            </a:r>
            <a:r>
              <a:rPr lang="en-US" dirty="0" err="1"/>
              <a:t>Chấp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thiểu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, hay </a:t>
            </a:r>
            <a:r>
              <a:rPr lang="en-US" dirty="0" err="1"/>
              <a:t>chứng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cái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suy</a:t>
            </a:r>
            <a:r>
              <a:rPr lang="en-US" dirty="0"/>
              <a:t> </a:t>
            </a:r>
            <a:r>
              <a:rPr lang="en-US" dirty="0" err="1"/>
              <a:t>nghĩ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thiểu</a:t>
            </a:r>
            <a:r>
              <a:rPr lang="en-US" dirty="0"/>
              <a:t> </a:t>
            </a:r>
            <a:r>
              <a:rPr lang="en-US" dirty="0" err="1"/>
              <a:t>số</a:t>
            </a:r>
            <a:endParaRPr dirty="0"/>
          </a:p>
        </p:txBody>
      </p:sp>
      <p:sp>
        <p:nvSpPr>
          <p:cNvPr id="103" name="Google Shape;10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vi-V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2532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,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vi-V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59402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GV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thích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P value</a:t>
            </a:r>
          </a:p>
          <a:p>
            <a:r>
              <a:rPr lang="vi-VN" dirty="0" err="1"/>
              <a:t>Sử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</a:t>
            </a:r>
            <a:r>
              <a:rPr lang="vi-VN" dirty="0" err="1"/>
              <a:t>xác</a:t>
            </a:r>
            <a:r>
              <a:rPr lang="vi-VN" dirty="0"/>
              <a:t> </a:t>
            </a:r>
            <a:r>
              <a:rPr lang="vi-VN" dirty="0" err="1"/>
              <a:t>suất</a:t>
            </a:r>
            <a:r>
              <a:rPr lang="vi-VN" dirty="0"/>
              <a:t> ý </a:t>
            </a:r>
            <a:r>
              <a:rPr lang="vi-VN" dirty="0" err="1"/>
              <a:t>nghĩa</a:t>
            </a:r>
            <a:r>
              <a:rPr lang="vi-VN" dirty="0"/>
              <a:t> (p−</a:t>
            </a:r>
            <a:r>
              <a:rPr lang="vi-VN" dirty="0" err="1"/>
              <a:t>value</a:t>
            </a:r>
            <a:r>
              <a:rPr lang="vi-VN" dirty="0"/>
              <a:t>) </a:t>
            </a:r>
            <a:r>
              <a:rPr lang="vi-VN" dirty="0" err="1"/>
              <a:t>Nếu</a:t>
            </a:r>
            <a:r>
              <a:rPr lang="vi-VN" dirty="0"/>
              <a:t> ta </a:t>
            </a:r>
            <a:r>
              <a:rPr lang="vi-VN" dirty="0" err="1"/>
              <a:t>bác</a:t>
            </a:r>
            <a:r>
              <a:rPr lang="vi-VN" dirty="0"/>
              <a:t> </a:t>
            </a:r>
            <a:r>
              <a:rPr lang="vi-VN" dirty="0" err="1"/>
              <a:t>bỏ</a:t>
            </a:r>
            <a:r>
              <a:rPr lang="vi-VN" dirty="0"/>
              <a:t> </a:t>
            </a:r>
            <a:r>
              <a:rPr lang="vi-VN" dirty="0" err="1"/>
              <a:t>giả</a:t>
            </a:r>
            <a:r>
              <a:rPr lang="vi-VN" dirty="0"/>
              <a:t> </a:t>
            </a:r>
            <a:r>
              <a:rPr lang="vi-VN" dirty="0" err="1"/>
              <a:t>thuyết</a:t>
            </a:r>
            <a:r>
              <a:rPr lang="vi-VN" dirty="0"/>
              <a:t> H</a:t>
            </a:r>
            <a:r>
              <a:rPr lang="en-US" dirty="0"/>
              <a:t>0</a:t>
            </a:r>
            <a:r>
              <a:rPr lang="vi-VN" dirty="0"/>
              <a:t> khi </a:t>
            </a:r>
            <a:r>
              <a:rPr lang="vi-VN" dirty="0" err="1"/>
              <a:t>thấy</a:t>
            </a:r>
            <a:r>
              <a:rPr lang="vi-VN" dirty="0"/>
              <a:t> </a:t>
            </a:r>
            <a:r>
              <a:rPr lang="vi-VN" dirty="0" err="1"/>
              <a:t>một</a:t>
            </a:r>
            <a:r>
              <a:rPr lang="vi-VN" dirty="0"/>
              <a:t> </a:t>
            </a:r>
            <a:r>
              <a:rPr lang="vi-VN" dirty="0" err="1"/>
              <a:t>giá</a:t>
            </a:r>
            <a:r>
              <a:rPr lang="vi-VN" dirty="0"/>
              <a:t> </a:t>
            </a:r>
            <a:r>
              <a:rPr lang="vi-VN" dirty="0" err="1"/>
              <a:t>trị</a:t>
            </a:r>
            <a:r>
              <a:rPr lang="vi-VN" dirty="0"/>
              <a:t> </a:t>
            </a:r>
            <a:r>
              <a:rPr lang="vi-VN" dirty="0" err="1"/>
              <a:t>cụ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a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mẫu</a:t>
            </a:r>
            <a:r>
              <a:rPr lang="vi-VN" dirty="0"/>
              <a:t> </a:t>
            </a:r>
            <a:r>
              <a:rPr lang="vi-VN" dirty="0" err="1"/>
              <a:t>xuất</a:t>
            </a:r>
            <a:r>
              <a:rPr lang="vi-VN" dirty="0"/>
              <a:t> </a:t>
            </a:r>
            <a:r>
              <a:rPr lang="vi-VN" dirty="0" err="1"/>
              <a:t>hiện</a:t>
            </a:r>
            <a:r>
              <a:rPr lang="vi-VN" dirty="0"/>
              <a:t>, </a:t>
            </a:r>
            <a:r>
              <a:rPr lang="vi-VN" dirty="0" err="1"/>
              <a:t>thì</a:t>
            </a:r>
            <a:r>
              <a:rPr lang="vi-VN" dirty="0"/>
              <a:t> ta </a:t>
            </a:r>
            <a:r>
              <a:rPr lang="vi-VN" dirty="0" err="1"/>
              <a:t>cũng</a:t>
            </a:r>
            <a:r>
              <a:rPr lang="vi-VN" dirty="0"/>
              <a:t> </a:t>
            </a:r>
            <a:r>
              <a:rPr lang="vi-VN" dirty="0" err="1"/>
              <a:t>phải</a:t>
            </a:r>
            <a:r>
              <a:rPr lang="vi-VN" dirty="0"/>
              <a:t> </a:t>
            </a:r>
            <a:r>
              <a:rPr lang="vi-VN" dirty="0" err="1"/>
              <a:t>bác</a:t>
            </a:r>
            <a:r>
              <a:rPr lang="vi-VN" dirty="0"/>
              <a:t> </a:t>
            </a:r>
            <a:r>
              <a:rPr lang="vi-VN" dirty="0" err="1"/>
              <a:t>bỏ</a:t>
            </a:r>
            <a:r>
              <a:rPr lang="vi-VN" dirty="0"/>
              <a:t> </a:t>
            </a:r>
            <a:r>
              <a:rPr lang="vi-VN" dirty="0" err="1"/>
              <a:t>giả</a:t>
            </a:r>
            <a:r>
              <a:rPr lang="vi-VN" dirty="0"/>
              <a:t> </a:t>
            </a:r>
            <a:r>
              <a:rPr lang="vi-VN" dirty="0" err="1"/>
              <a:t>thuyết</a:t>
            </a:r>
            <a:r>
              <a:rPr lang="vi-VN" dirty="0"/>
              <a:t> </a:t>
            </a:r>
            <a:r>
              <a:rPr lang="vi-VN" dirty="0" err="1"/>
              <a:t>đó</a:t>
            </a:r>
            <a:r>
              <a:rPr lang="vi-VN" dirty="0"/>
              <a:t> cho </a:t>
            </a:r>
            <a:r>
              <a:rPr lang="vi-VN" dirty="0" err="1"/>
              <a:t>những</a:t>
            </a:r>
            <a:r>
              <a:rPr lang="vi-VN" dirty="0"/>
              <a:t> </a:t>
            </a:r>
            <a:r>
              <a:rPr lang="vi-VN" dirty="0" err="1"/>
              <a:t>giá</a:t>
            </a:r>
            <a:r>
              <a:rPr lang="vi-VN" dirty="0"/>
              <a:t> </a:t>
            </a:r>
            <a:r>
              <a:rPr lang="vi-VN" dirty="0" err="1"/>
              <a:t>trị</a:t>
            </a:r>
            <a:r>
              <a:rPr lang="vi-VN" dirty="0"/>
              <a:t> </a:t>
            </a:r>
            <a:r>
              <a:rPr lang="vi-VN" dirty="0" err="1"/>
              <a:t>khác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mẫu</a:t>
            </a:r>
            <a:r>
              <a:rPr lang="vi-VN" dirty="0"/>
              <a:t> </a:t>
            </a:r>
            <a:r>
              <a:rPr lang="vi-VN" dirty="0" err="1"/>
              <a:t>thuộc</a:t>
            </a:r>
            <a:r>
              <a:rPr lang="vi-VN" dirty="0"/>
              <a:t> </a:t>
            </a:r>
            <a:r>
              <a:rPr lang="vi-VN" dirty="0" err="1"/>
              <a:t>vào</a:t>
            </a:r>
            <a:r>
              <a:rPr lang="vi-VN" dirty="0"/>
              <a:t> </a:t>
            </a:r>
            <a:r>
              <a:rPr lang="vi-VN" dirty="0" err="1"/>
              <a:t>một</a:t>
            </a:r>
            <a:r>
              <a:rPr lang="vi-VN" dirty="0"/>
              <a:t> </a:t>
            </a:r>
            <a:r>
              <a:rPr lang="vi-VN" dirty="0" err="1"/>
              <a:t>miền</a:t>
            </a:r>
            <a:r>
              <a:rPr lang="vi-VN" dirty="0"/>
              <a:t> </a:t>
            </a:r>
            <a:r>
              <a:rPr lang="vi-VN" dirty="0" err="1"/>
              <a:t>xác</a:t>
            </a:r>
            <a:r>
              <a:rPr lang="vi-VN" dirty="0"/>
              <a:t> </a:t>
            </a:r>
            <a:r>
              <a:rPr lang="vi-VN" dirty="0" err="1"/>
              <a:t>định</a:t>
            </a:r>
            <a:r>
              <a:rPr lang="vi-VN" dirty="0"/>
              <a:t> </a:t>
            </a:r>
            <a:r>
              <a:rPr lang="vi-VN" dirty="0" err="1"/>
              <a:t>bởi</a:t>
            </a:r>
            <a:r>
              <a:rPr lang="vi-VN" dirty="0"/>
              <a:t> a. </a:t>
            </a:r>
            <a:r>
              <a:rPr lang="vi-VN" dirty="0" err="1"/>
              <a:t>Chẳng</a:t>
            </a:r>
            <a:r>
              <a:rPr lang="vi-VN" dirty="0"/>
              <a:t> </a:t>
            </a:r>
            <a:r>
              <a:rPr lang="vi-VN" dirty="0" err="1"/>
              <a:t>hạn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giả</a:t>
            </a:r>
            <a:r>
              <a:rPr lang="vi-VN" dirty="0"/>
              <a:t> </a:t>
            </a:r>
            <a:r>
              <a:rPr lang="vi-VN" dirty="0" err="1"/>
              <a:t>thuyết</a:t>
            </a:r>
            <a:r>
              <a:rPr lang="vi-VN" dirty="0"/>
              <a:t> </a:t>
            </a:r>
            <a:r>
              <a:rPr lang="vi-VN" dirty="0" err="1"/>
              <a:t>cần</a:t>
            </a:r>
            <a:r>
              <a:rPr lang="vi-VN" dirty="0"/>
              <a:t> </a:t>
            </a:r>
            <a:r>
              <a:rPr lang="vi-VN" dirty="0" err="1"/>
              <a:t>kiểm</a:t>
            </a:r>
            <a:r>
              <a:rPr lang="vi-VN" dirty="0"/>
              <a:t> </a:t>
            </a:r>
            <a:r>
              <a:rPr lang="vi-VN" dirty="0" err="1"/>
              <a:t>định</a:t>
            </a:r>
            <a:r>
              <a:rPr lang="vi-VN" dirty="0"/>
              <a:t> </a:t>
            </a:r>
            <a:r>
              <a:rPr lang="vi-VN" dirty="0" err="1"/>
              <a:t>là</a:t>
            </a:r>
            <a:r>
              <a:rPr lang="vi-VN" dirty="0"/>
              <a:t> “Chi </a:t>
            </a:r>
            <a:r>
              <a:rPr lang="vi-VN" dirty="0" err="1"/>
              <a:t>tiết</a:t>
            </a:r>
            <a:r>
              <a:rPr lang="vi-VN" dirty="0"/>
              <a:t> </a:t>
            </a:r>
            <a:r>
              <a:rPr lang="vi-VN" dirty="0" err="1"/>
              <a:t>máy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gia công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kích</a:t>
            </a:r>
            <a:r>
              <a:rPr lang="vi-VN" dirty="0"/>
              <a:t> </a:t>
            </a:r>
            <a:r>
              <a:rPr lang="vi-VN" dirty="0" err="1"/>
              <a:t>thước</a:t>
            </a:r>
            <a:r>
              <a:rPr lang="vi-VN" dirty="0"/>
              <a:t> </a:t>
            </a:r>
            <a:r>
              <a:rPr lang="vi-VN" dirty="0" err="1"/>
              <a:t>đạt</a:t>
            </a:r>
            <a:r>
              <a:rPr lang="vi-VN" dirty="0"/>
              <a:t> tiêu </a:t>
            </a:r>
            <a:r>
              <a:rPr lang="vi-VN" dirty="0" err="1"/>
              <a:t>chuẩn</a:t>
            </a:r>
            <a:r>
              <a:rPr lang="vi-VN" dirty="0"/>
              <a:t>”, </a:t>
            </a:r>
            <a:r>
              <a:rPr lang="vi-VN" dirty="0" err="1"/>
              <a:t>nếu</a:t>
            </a:r>
            <a:r>
              <a:rPr lang="vi-VN" dirty="0"/>
              <a:t> ta </a:t>
            </a:r>
            <a:r>
              <a:rPr lang="vi-VN" dirty="0" err="1"/>
              <a:t>bác</a:t>
            </a:r>
            <a:r>
              <a:rPr lang="vi-VN" dirty="0"/>
              <a:t> </a:t>
            </a:r>
            <a:r>
              <a:rPr lang="vi-VN" dirty="0" err="1"/>
              <a:t>bỏ</a:t>
            </a:r>
            <a:r>
              <a:rPr lang="vi-VN" dirty="0"/>
              <a:t> </a:t>
            </a:r>
            <a:r>
              <a:rPr lang="vi-VN" dirty="0" err="1"/>
              <a:t>giả</a:t>
            </a:r>
            <a:r>
              <a:rPr lang="vi-VN" dirty="0"/>
              <a:t> </a:t>
            </a:r>
            <a:r>
              <a:rPr lang="vi-VN" dirty="0" err="1"/>
              <a:t>thuyết</a:t>
            </a:r>
            <a:r>
              <a:rPr lang="vi-VN" dirty="0"/>
              <a:t> khi đo </a:t>
            </a:r>
            <a:r>
              <a:rPr lang="vi-VN" dirty="0" err="1"/>
              <a:t>thấy</a:t>
            </a:r>
            <a:r>
              <a:rPr lang="vi-VN" dirty="0"/>
              <a:t> </a:t>
            </a:r>
            <a:r>
              <a:rPr lang="vi-VN" dirty="0" err="1"/>
              <a:t>sản</a:t>
            </a:r>
            <a:r>
              <a:rPr lang="vi-VN" dirty="0"/>
              <a:t> </a:t>
            </a:r>
            <a:r>
              <a:rPr lang="vi-VN" dirty="0" err="1"/>
              <a:t>phẩm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kích</a:t>
            </a:r>
            <a:r>
              <a:rPr lang="vi-VN" dirty="0"/>
              <a:t> </a:t>
            </a:r>
            <a:r>
              <a:rPr lang="vi-VN" dirty="0" err="1"/>
              <a:t>lệch</a:t>
            </a:r>
            <a:r>
              <a:rPr lang="vi-VN" dirty="0"/>
              <a:t> so </a:t>
            </a:r>
            <a:r>
              <a:rPr lang="vi-VN" dirty="0" err="1"/>
              <a:t>với</a:t>
            </a:r>
            <a:r>
              <a:rPr lang="vi-VN" dirty="0"/>
              <a:t> quy </a:t>
            </a:r>
            <a:r>
              <a:rPr lang="vi-VN" dirty="0" err="1"/>
              <a:t>định</a:t>
            </a:r>
            <a:r>
              <a:rPr lang="vi-VN" dirty="0"/>
              <a:t> 1 </a:t>
            </a:r>
            <a:r>
              <a:rPr lang="vi-VN" dirty="0" err="1"/>
              <a:t>milimét</a:t>
            </a:r>
            <a:r>
              <a:rPr lang="vi-VN" dirty="0"/>
              <a:t> </a:t>
            </a:r>
            <a:r>
              <a:rPr lang="vi-VN" dirty="0" err="1"/>
              <a:t>thì</a:t>
            </a:r>
            <a:r>
              <a:rPr lang="vi-VN" dirty="0"/>
              <a:t> ta </a:t>
            </a:r>
            <a:r>
              <a:rPr lang="vi-VN" dirty="0" err="1"/>
              <a:t>cũng</a:t>
            </a:r>
            <a:r>
              <a:rPr lang="vi-VN" dirty="0"/>
              <a:t> </a:t>
            </a:r>
            <a:r>
              <a:rPr lang="vi-VN" dirty="0" err="1"/>
              <a:t>phải</a:t>
            </a:r>
            <a:r>
              <a:rPr lang="vi-VN" dirty="0"/>
              <a:t> </a:t>
            </a:r>
            <a:r>
              <a:rPr lang="vi-VN" dirty="0" err="1"/>
              <a:t>bác</a:t>
            </a:r>
            <a:r>
              <a:rPr lang="vi-VN" dirty="0"/>
              <a:t> </a:t>
            </a:r>
            <a:r>
              <a:rPr lang="vi-VN" dirty="0" err="1"/>
              <a:t>bỏ</a:t>
            </a:r>
            <a:r>
              <a:rPr lang="vi-VN" dirty="0"/>
              <a:t> </a:t>
            </a:r>
            <a:r>
              <a:rPr lang="vi-VN" dirty="0" err="1"/>
              <a:t>giả</a:t>
            </a:r>
            <a:r>
              <a:rPr lang="vi-VN" dirty="0"/>
              <a:t> </a:t>
            </a:r>
            <a:r>
              <a:rPr lang="vi-VN" dirty="0" err="1"/>
              <a:t>thuyết</a:t>
            </a:r>
            <a:r>
              <a:rPr lang="vi-VN" dirty="0"/>
              <a:t> cho </a:t>
            </a:r>
            <a:r>
              <a:rPr lang="vi-VN" dirty="0" err="1"/>
              <a:t>mọi</a:t>
            </a:r>
            <a:r>
              <a:rPr lang="vi-VN" dirty="0"/>
              <a:t> </a:t>
            </a:r>
            <a:r>
              <a:rPr lang="vi-VN" dirty="0" err="1"/>
              <a:t>sản</a:t>
            </a:r>
            <a:r>
              <a:rPr lang="vi-VN" dirty="0"/>
              <a:t> </a:t>
            </a:r>
            <a:r>
              <a:rPr lang="vi-VN" dirty="0" err="1"/>
              <a:t>phẩm</a:t>
            </a:r>
            <a:r>
              <a:rPr lang="vi-VN" dirty="0"/>
              <a:t> </a:t>
            </a:r>
            <a:r>
              <a:rPr lang="vi-VN" dirty="0" err="1"/>
              <a:t>khác</a:t>
            </a:r>
            <a:r>
              <a:rPr lang="vi-VN" dirty="0"/>
              <a:t> đo </a:t>
            </a:r>
            <a:r>
              <a:rPr lang="vi-VN" dirty="0" err="1"/>
              <a:t>được</a:t>
            </a:r>
            <a:r>
              <a:rPr lang="vi-VN" dirty="0"/>
              <a:t> </a:t>
            </a:r>
            <a:r>
              <a:rPr lang="vi-VN" dirty="0" err="1"/>
              <a:t>kích</a:t>
            </a:r>
            <a:r>
              <a:rPr lang="vi-VN" dirty="0"/>
              <a:t> </a:t>
            </a:r>
            <a:r>
              <a:rPr lang="vi-VN" dirty="0" err="1"/>
              <a:t>thước</a:t>
            </a:r>
            <a:r>
              <a:rPr lang="vi-VN" dirty="0"/>
              <a:t> </a:t>
            </a:r>
            <a:r>
              <a:rPr lang="vi-VN" dirty="0" err="1"/>
              <a:t>lệch</a:t>
            </a:r>
            <a:r>
              <a:rPr lang="vi-VN" dirty="0"/>
              <a:t> so </a:t>
            </a:r>
            <a:r>
              <a:rPr lang="vi-VN" dirty="0" err="1"/>
              <a:t>với</a:t>
            </a:r>
            <a:r>
              <a:rPr lang="vi-VN" dirty="0"/>
              <a:t> quy </a:t>
            </a:r>
            <a:r>
              <a:rPr lang="vi-VN" dirty="0" err="1"/>
              <a:t>định</a:t>
            </a:r>
            <a:r>
              <a:rPr lang="vi-VN" dirty="0"/>
              <a:t> </a:t>
            </a:r>
            <a:r>
              <a:rPr lang="vi-VN" dirty="0" err="1"/>
              <a:t>nhiều</a:t>
            </a:r>
            <a:r>
              <a:rPr lang="vi-VN" dirty="0"/>
              <a:t> hơn 1 </a:t>
            </a:r>
            <a:r>
              <a:rPr lang="vi-VN" dirty="0" err="1"/>
              <a:t>milimét</a:t>
            </a:r>
            <a:r>
              <a:rPr lang="vi-VN" dirty="0"/>
              <a:t>.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</a:t>
            </a:r>
            <a:r>
              <a:rPr lang="vi-VN" dirty="0" err="1"/>
              <a:t>về</a:t>
            </a:r>
            <a:r>
              <a:rPr lang="vi-VN" dirty="0"/>
              <a:t> </a:t>
            </a:r>
            <a:r>
              <a:rPr lang="vi-VN" dirty="0" err="1"/>
              <a:t>thực</a:t>
            </a:r>
            <a:r>
              <a:rPr lang="vi-VN" dirty="0"/>
              <a:t> </a:t>
            </a:r>
            <a:r>
              <a:rPr lang="vi-VN" dirty="0" err="1"/>
              <a:t>chất</a:t>
            </a:r>
            <a:r>
              <a:rPr lang="vi-VN" dirty="0"/>
              <a:t> </a:t>
            </a:r>
            <a:r>
              <a:rPr lang="vi-VN" dirty="0" err="1"/>
              <a:t>thì</a:t>
            </a:r>
            <a:r>
              <a:rPr lang="vi-VN" dirty="0"/>
              <a:t>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sản</a:t>
            </a:r>
            <a:r>
              <a:rPr lang="vi-VN" dirty="0"/>
              <a:t> </a:t>
            </a:r>
            <a:r>
              <a:rPr lang="vi-VN" dirty="0" err="1"/>
              <a:t>phẩm</a:t>
            </a:r>
            <a:r>
              <a:rPr lang="vi-VN" dirty="0"/>
              <a:t> </a:t>
            </a:r>
            <a:r>
              <a:rPr lang="vi-VN" dirty="0" err="1"/>
              <a:t>đó</a:t>
            </a:r>
            <a:r>
              <a:rPr lang="vi-VN" dirty="0"/>
              <a:t> </a:t>
            </a:r>
            <a:r>
              <a:rPr lang="vi-VN" dirty="0" err="1"/>
              <a:t>đều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kích</a:t>
            </a:r>
            <a:r>
              <a:rPr lang="vi-VN" dirty="0"/>
              <a:t> </a:t>
            </a:r>
            <a:r>
              <a:rPr lang="vi-VN" dirty="0" err="1"/>
              <a:t>thước</a:t>
            </a:r>
            <a:r>
              <a:rPr lang="vi-VN" dirty="0"/>
              <a:t> </a:t>
            </a:r>
            <a:r>
              <a:rPr lang="vi-VN" dirty="0" err="1"/>
              <a:t>đạt</a:t>
            </a:r>
            <a:r>
              <a:rPr lang="vi-VN" dirty="0"/>
              <a:t> tiêu </a:t>
            </a:r>
            <a:r>
              <a:rPr lang="vi-VN" dirty="0" err="1"/>
              <a:t>chuẩn</a:t>
            </a:r>
            <a:r>
              <a:rPr lang="vi-VN" dirty="0"/>
              <a:t> nhưng do </a:t>
            </a:r>
            <a:r>
              <a:rPr lang="vi-VN" dirty="0" err="1"/>
              <a:t>những</a:t>
            </a:r>
            <a:r>
              <a:rPr lang="vi-VN" dirty="0"/>
              <a:t> </a:t>
            </a:r>
            <a:r>
              <a:rPr lang="vi-VN" dirty="0" err="1"/>
              <a:t>tác</a:t>
            </a:r>
            <a:r>
              <a:rPr lang="vi-VN" dirty="0"/>
              <a:t> </a:t>
            </a:r>
            <a:r>
              <a:rPr lang="vi-VN" dirty="0" err="1"/>
              <a:t>động</a:t>
            </a:r>
            <a:r>
              <a:rPr lang="vi-VN" dirty="0"/>
              <a:t> </a:t>
            </a:r>
            <a:r>
              <a:rPr lang="vi-VN" dirty="0" err="1"/>
              <a:t>ngẫu</a:t>
            </a:r>
            <a:r>
              <a:rPr lang="vi-VN" dirty="0"/>
              <a:t> nhiên trong </a:t>
            </a:r>
            <a:r>
              <a:rPr lang="vi-VN" dirty="0" err="1"/>
              <a:t>quá</a:t>
            </a:r>
            <a:r>
              <a:rPr lang="vi-VN" dirty="0"/>
              <a:t> </a:t>
            </a:r>
            <a:r>
              <a:rPr lang="vi-VN" dirty="0" err="1"/>
              <a:t>trình</a:t>
            </a:r>
            <a:r>
              <a:rPr lang="vi-VN" dirty="0"/>
              <a:t> đo </a:t>
            </a:r>
            <a:r>
              <a:rPr lang="vi-VN" dirty="0" err="1"/>
              <a:t>đạc</a:t>
            </a:r>
            <a:r>
              <a:rPr lang="vi-VN" dirty="0"/>
              <a:t> </a:t>
            </a:r>
            <a:r>
              <a:rPr lang="vi-VN" dirty="0" err="1"/>
              <a:t>mà</a:t>
            </a:r>
            <a:r>
              <a:rPr lang="vi-VN" dirty="0"/>
              <a:t> ta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kết</a:t>
            </a:r>
            <a:r>
              <a:rPr lang="vi-VN" dirty="0"/>
              <a:t> </a:t>
            </a:r>
            <a:r>
              <a:rPr lang="vi-VN" dirty="0" err="1"/>
              <a:t>luận</a:t>
            </a:r>
            <a:r>
              <a:rPr lang="vi-VN" dirty="0"/>
              <a:t> sai, </a:t>
            </a:r>
            <a:r>
              <a:rPr lang="vi-VN" dirty="0" err="1"/>
              <a:t>dẫn</a:t>
            </a:r>
            <a:r>
              <a:rPr lang="vi-VN" dirty="0"/>
              <a:t> </a:t>
            </a:r>
            <a:r>
              <a:rPr lang="vi-VN" dirty="0" err="1"/>
              <a:t>đến</a:t>
            </a:r>
            <a:r>
              <a:rPr lang="vi-VN" dirty="0"/>
              <a:t> </a:t>
            </a:r>
            <a:r>
              <a:rPr lang="vi-VN" dirty="0" err="1"/>
              <a:t>việc</a:t>
            </a:r>
            <a:r>
              <a:rPr lang="vi-VN" dirty="0"/>
              <a:t> </a:t>
            </a:r>
            <a:r>
              <a:rPr lang="vi-VN" dirty="0" err="1"/>
              <a:t>phạm</a:t>
            </a:r>
            <a:r>
              <a:rPr lang="vi-VN" dirty="0"/>
              <a:t> sai </a:t>
            </a:r>
            <a:r>
              <a:rPr lang="vi-VN" dirty="0" err="1"/>
              <a:t>lầm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một</a:t>
            </a:r>
            <a:r>
              <a:rPr lang="vi-VN" dirty="0"/>
              <a:t> </a:t>
            </a:r>
            <a:r>
              <a:rPr lang="vi-VN" dirty="0" err="1"/>
              <a:t>xác</a:t>
            </a:r>
            <a:r>
              <a:rPr lang="vi-VN" dirty="0"/>
              <a:t> </a:t>
            </a:r>
            <a:r>
              <a:rPr lang="vi-VN" dirty="0" err="1"/>
              <a:t>suất</a:t>
            </a:r>
            <a:r>
              <a:rPr lang="vi-VN" dirty="0"/>
              <a:t> </a:t>
            </a:r>
            <a:r>
              <a:rPr lang="vi-VN" dirty="0" err="1"/>
              <a:t>nào</a:t>
            </a:r>
            <a:r>
              <a:rPr lang="vi-VN" dirty="0"/>
              <a:t> </a:t>
            </a:r>
            <a:r>
              <a:rPr lang="vi-VN" dirty="0" err="1"/>
              <a:t>đó</a:t>
            </a:r>
            <a:r>
              <a:rPr lang="vi-VN" dirty="0"/>
              <a:t>. </a:t>
            </a:r>
            <a:r>
              <a:rPr lang="vi-VN" dirty="0" err="1"/>
              <a:t>Tập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</a:t>
            </a:r>
            <a:r>
              <a:rPr lang="vi-VN" dirty="0" err="1"/>
              <a:t>chứa</a:t>
            </a:r>
            <a:r>
              <a:rPr lang="vi-VN" dirty="0"/>
              <a:t>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giá</a:t>
            </a:r>
            <a:r>
              <a:rPr lang="vi-VN" dirty="0"/>
              <a:t> </a:t>
            </a:r>
            <a:r>
              <a:rPr lang="vi-VN" dirty="0" err="1"/>
              <a:t>trị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mẫu</a:t>
            </a:r>
            <a:r>
              <a:rPr lang="vi-VN" dirty="0"/>
              <a:t> </a:t>
            </a:r>
            <a:r>
              <a:rPr lang="vi-VN" dirty="0" err="1"/>
              <a:t>phải</a:t>
            </a:r>
            <a:r>
              <a:rPr lang="vi-VN" dirty="0"/>
              <a:t> </a:t>
            </a:r>
            <a:r>
              <a:rPr lang="vi-VN" dirty="0" err="1"/>
              <a:t>bác</a:t>
            </a:r>
            <a:r>
              <a:rPr lang="vi-VN" dirty="0"/>
              <a:t> </a:t>
            </a:r>
            <a:r>
              <a:rPr lang="vi-VN" dirty="0" err="1"/>
              <a:t>bỏ</a:t>
            </a:r>
            <a:r>
              <a:rPr lang="vi-VN" dirty="0"/>
              <a:t> khi </a:t>
            </a:r>
            <a:r>
              <a:rPr lang="vi-VN" dirty="0" err="1"/>
              <a:t>đã</a:t>
            </a:r>
            <a:r>
              <a:rPr lang="vi-VN" dirty="0"/>
              <a:t> </a:t>
            </a:r>
            <a:r>
              <a:rPr lang="vi-VN" dirty="0" err="1"/>
              <a:t>bác</a:t>
            </a:r>
            <a:r>
              <a:rPr lang="vi-VN" dirty="0"/>
              <a:t> </a:t>
            </a:r>
            <a:r>
              <a:rPr lang="vi-VN" dirty="0" err="1"/>
              <a:t>bỏ</a:t>
            </a:r>
            <a:r>
              <a:rPr lang="vi-VN" dirty="0"/>
              <a:t> </a:t>
            </a:r>
            <a:r>
              <a:rPr lang="vi-VN" dirty="0" err="1"/>
              <a:t>một</a:t>
            </a:r>
            <a:r>
              <a:rPr lang="vi-VN" dirty="0"/>
              <a:t> </a:t>
            </a:r>
            <a:r>
              <a:rPr lang="vi-VN" dirty="0" err="1"/>
              <a:t>giá</a:t>
            </a:r>
            <a:r>
              <a:rPr lang="vi-VN" dirty="0"/>
              <a:t> </a:t>
            </a:r>
            <a:r>
              <a:rPr lang="vi-VN" dirty="0" err="1"/>
              <a:t>trị</a:t>
            </a:r>
            <a:r>
              <a:rPr lang="vi-VN" dirty="0"/>
              <a:t> </a:t>
            </a:r>
            <a:r>
              <a:rPr lang="vi-VN" dirty="0" err="1"/>
              <a:t>cụ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cho </a:t>
            </a:r>
            <a:r>
              <a:rPr lang="vi-VN" dirty="0" err="1"/>
              <a:t>trước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mẫu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một</a:t>
            </a:r>
            <a:r>
              <a:rPr lang="vi-VN" dirty="0"/>
              <a:t> </a:t>
            </a:r>
            <a:r>
              <a:rPr lang="vi-VN" dirty="0" err="1"/>
              <a:t>xác</a:t>
            </a:r>
            <a:r>
              <a:rPr lang="vi-VN" dirty="0"/>
              <a:t> </a:t>
            </a:r>
            <a:r>
              <a:rPr lang="vi-VN" dirty="0" err="1"/>
              <a:t>suất</a:t>
            </a:r>
            <a:r>
              <a:rPr lang="vi-VN" dirty="0"/>
              <a:t> </a:t>
            </a:r>
            <a:r>
              <a:rPr lang="vi-VN" dirty="0" err="1"/>
              <a:t>phạm</a:t>
            </a:r>
            <a:r>
              <a:rPr lang="vi-VN" dirty="0"/>
              <a:t> sai </a:t>
            </a:r>
            <a:r>
              <a:rPr lang="vi-VN" dirty="0" err="1"/>
              <a:t>lầm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</a:t>
            </a:r>
            <a:r>
              <a:rPr lang="vi-VN" dirty="0" err="1"/>
              <a:t>gọi</a:t>
            </a:r>
            <a:r>
              <a:rPr lang="vi-VN" dirty="0"/>
              <a:t> </a:t>
            </a:r>
            <a:r>
              <a:rPr lang="vi-VN" dirty="0" err="1"/>
              <a:t>là</a:t>
            </a:r>
            <a:r>
              <a:rPr lang="vi-VN" dirty="0"/>
              <a:t> </a:t>
            </a:r>
            <a:r>
              <a:rPr lang="vi-VN" dirty="0" err="1"/>
              <a:t>xác</a:t>
            </a:r>
            <a:r>
              <a:rPr lang="vi-VN" dirty="0"/>
              <a:t> </a:t>
            </a:r>
            <a:r>
              <a:rPr lang="vi-VN" dirty="0" err="1"/>
              <a:t>suất</a:t>
            </a:r>
            <a:r>
              <a:rPr lang="vi-VN" dirty="0"/>
              <a:t> ý </a:t>
            </a:r>
            <a:r>
              <a:rPr lang="vi-VN" dirty="0" err="1"/>
              <a:t>nghĩa</a:t>
            </a:r>
            <a:r>
              <a:rPr lang="vi-VN" dirty="0"/>
              <a:t> </a:t>
            </a:r>
            <a:r>
              <a:rPr lang="vi-VN" dirty="0" err="1"/>
              <a:t>ứng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giá</a:t>
            </a:r>
            <a:r>
              <a:rPr lang="vi-VN" dirty="0"/>
              <a:t> </a:t>
            </a:r>
            <a:r>
              <a:rPr lang="vi-VN" dirty="0" err="1"/>
              <a:t>trị</a:t>
            </a:r>
            <a:r>
              <a:rPr lang="vi-VN" dirty="0"/>
              <a:t> </a:t>
            </a:r>
            <a:r>
              <a:rPr lang="vi-VN" dirty="0" err="1"/>
              <a:t>cụ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</a:t>
            </a:r>
            <a:r>
              <a:rPr lang="vi-VN" dirty="0" err="1"/>
              <a:t>đó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vi-V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46928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thích</a:t>
            </a:r>
            <a:r>
              <a:rPr lang="en-US" dirty="0"/>
              <a:t> ý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.</a:t>
            </a:r>
          </a:p>
          <a:p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tuân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,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 ta </a:t>
            </a:r>
            <a:r>
              <a:rPr lang="en-US" dirty="0" err="1"/>
              <a:t>thấy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lấy</a:t>
            </a:r>
            <a:r>
              <a:rPr lang="en-US" dirty="0"/>
              <a:t> 1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ngẫu</a:t>
            </a:r>
            <a:r>
              <a:rPr lang="en-US" dirty="0"/>
              <a:t> </a:t>
            </a:r>
            <a:r>
              <a:rPr lang="en-US" dirty="0" err="1"/>
              <a:t>gồm</a:t>
            </a:r>
            <a:r>
              <a:rPr lang="en-US" dirty="0"/>
              <a:t> 100 </a:t>
            </a:r>
            <a:r>
              <a:rPr lang="en-US" dirty="0" err="1"/>
              <a:t>số</a:t>
            </a:r>
            <a:r>
              <a:rPr lang="en-US" dirty="0"/>
              <a:t>,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thấy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ko </a:t>
            </a:r>
            <a:r>
              <a:rPr lang="en-US" dirty="0" err="1"/>
              <a:t>hề</a:t>
            </a:r>
            <a:r>
              <a:rPr lang="en-US" dirty="0"/>
              <a:t> =1.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 ta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1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cứ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vi-V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141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Gv</a:t>
            </a:r>
            <a:r>
              <a:rPr lang="en-US" dirty="0"/>
              <a:t> </a:t>
            </a:r>
            <a:r>
              <a:rPr lang="en-US" dirty="0" err="1"/>
              <a:t>nhắc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đọc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,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sv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hành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vi-V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87583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Gv</a:t>
            </a:r>
            <a:r>
              <a:rPr lang="en-US" dirty="0"/>
              <a:t>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đọc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, </a:t>
            </a:r>
            <a:r>
              <a:rPr lang="en-US" dirty="0" err="1"/>
              <a:t>đưa</a:t>
            </a:r>
            <a:r>
              <a:rPr lang="en-US" dirty="0"/>
              <a:t> ra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lang="vi-V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32049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pen Sans SemiBold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6"/>
          <p:cNvSpPr txBox="1">
            <a:spLocks noGrp="1"/>
          </p:cNvSpPr>
          <p:nvPr>
            <p:ph type="title"/>
          </p:nvPr>
        </p:nvSpPr>
        <p:spPr>
          <a:xfrm>
            <a:off x="838200" y="159419"/>
            <a:ext cx="10515600" cy="81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6"/>
          <p:cNvSpPr txBox="1">
            <a:spLocks noGrp="1"/>
          </p:cNvSpPr>
          <p:nvPr>
            <p:ph type="body" idx="1"/>
          </p:nvPr>
        </p:nvSpPr>
        <p:spPr>
          <a:xfrm>
            <a:off x="838200" y="1120022"/>
            <a:ext cx="10515600" cy="5056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5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pen Sans SemiBold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5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0"/>
          <p:cNvSpPr txBox="1">
            <a:spLocks noGrp="1"/>
          </p:cNvSpPr>
          <p:nvPr>
            <p:ph type="title"/>
          </p:nvPr>
        </p:nvSpPr>
        <p:spPr>
          <a:xfrm>
            <a:off x="838200" y="159419"/>
            <a:ext cx="10515600" cy="81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6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62"/>
          <p:cNvSpPr txBox="1"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pen Sans SemiBold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6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3" name="Google Shape;63;p6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4" name="Google Shape;64;p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6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3"/>
          <p:cNvSpPr txBox="1"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pen Sans SemiBold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6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6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4"/>
          <p:cNvSpPr txBox="1">
            <a:spLocks noGrp="1"/>
          </p:cNvSpPr>
          <p:nvPr>
            <p:ph type="title"/>
          </p:nvPr>
        </p:nvSpPr>
        <p:spPr>
          <a:xfrm>
            <a:off x="838200" y="159419"/>
            <a:ext cx="10515600" cy="81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4"/>
          <p:cNvSpPr txBox="1">
            <a:spLocks noGrp="1"/>
          </p:cNvSpPr>
          <p:nvPr>
            <p:ph type="body" idx="1"/>
          </p:nvPr>
        </p:nvSpPr>
        <p:spPr>
          <a:xfrm rot="5400000">
            <a:off x="3567529" y="-1609307"/>
            <a:ext cx="5056942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6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5"/>
          <p:cNvSpPr txBox="1">
            <a:spLocks noGrp="1"/>
          </p:cNvSpPr>
          <p:nvPr>
            <p:ph type="title"/>
          </p:nvPr>
        </p:nvSpPr>
        <p:spPr>
          <a:xfrm rot="5400000">
            <a:off x="7481547" y="2304710"/>
            <a:ext cx="5115606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5"/>
          <p:cNvSpPr txBox="1">
            <a:spLocks noGrp="1"/>
          </p:cNvSpPr>
          <p:nvPr>
            <p:ph type="body" idx="1"/>
          </p:nvPr>
        </p:nvSpPr>
        <p:spPr>
          <a:xfrm rot="5400000">
            <a:off x="2147547" y="-247990"/>
            <a:ext cx="5115606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6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4"/>
          <p:cNvSpPr txBox="1">
            <a:spLocks noGrp="1"/>
          </p:cNvSpPr>
          <p:nvPr>
            <p:ph type="title"/>
          </p:nvPr>
        </p:nvSpPr>
        <p:spPr>
          <a:xfrm>
            <a:off x="838200" y="159419"/>
            <a:ext cx="10515600" cy="81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 SemiBold"/>
              <a:buNone/>
              <a:defRPr sz="4000" b="1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4"/>
          <p:cNvSpPr txBox="1">
            <a:spLocks noGrp="1"/>
          </p:cNvSpPr>
          <p:nvPr>
            <p:ph type="body" idx="1"/>
          </p:nvPr>
        </p:nvSpPr>
        <p:spPr>
          <a:xfrm>
            <a:off x="838200" y="1120022"/>
            <a:ext cx="10515600" cy="5056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  <p:cxnSp>
        <p:nvCxnSpPr>
          <p:cNvPr id="15" name="Google Shape;15;p54"/>
          <p:cNvCxnSpPr/>
          <p:nvPr/>
        </p:nvCxnSpPr>
        <p:spPr>
          <a:xfrm rot="10800000">
            <a:off x="838202" y="893620"/>
            <a:ext cx="10386389" cy="0"/>
          </a:xfrm>
          <a:prstGeom prst="straightConnector1">
            <a:avLst/>
          </a:prstGeom>
          <a:noFill/>
          <a:ln w="25400" cap="flat" cmpd="sng">
            <a:solidFill>
              <a:srgbClr val="27278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6" name="Google Shape;16;p54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1415645" y="139074"/>
            <a:ext cx="657087" cy="65708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png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 txBox="1">
            <a:spLocks noGrp="1"/>
          </p:cNvSpPr>
          <p:nvPr>
            <p:ph type="ctrTitle"/>
          </p:nvPr>
        </p:nvSpPr>
        <p:spPr>
          <a:xfrm>
            <a:off x="1336431" y="1122362"/>
            <a:ext cx="9612923" cy="2893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pen Sans SemiBold"/>
              <a:buNone/>
            </a:pPr>
            <a:r>
              <a:rPr lang="vi-VN" dirty="0" err="1"/>
              <a:t>Bài</a:t>
            </a:r>
            <a:r>
              <a:rPr lang="en-US" dirty="0"/>
              <a:t> 6</a:t>
            </a:r>
            <a:br>
              <a:rPr lang="en-US" dirty="0"/>
            </a:b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endParaRPr dirty="0"/>
          </a:p>
        </p:txBody>
      </p:sp>
      <p:sp>
        <p:nvSpPr>
          <p:cNvPr id="92" name="Google Shape;92;p1"/>
          <p:cNvSpPr txBox="1">
            <a:spLocks noGrp="1"/>
          </p:cNvSpPr>
          <p:nvPr>
            <p:ph type="subTitle" idx="1"/>
          </p:nvPr>
        </p:nvSpPr>
        <p:spPr>
          <a:xfrm>
            <a:off x="1524000" y="4317476"/>
            <a:ext cx="9144000" cy="149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vi-VN" dirty="0" err="1"/>
              <a:t>Khóa</a:t>
            </a:r>
            <a:r>
              <a:rPr lang="vi-VN" dirty="0"/>
              <a:t> </a:t>
            </a:r>
            <a:r>
              <a:rPr lang="vi-VN" dirty="0" err="1"/>
              <a:t>học</a:t>
            </a:r>
            <a:r>
              <a:rPr lang="vi-VN" dirty="0"/>
              <a:t>: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Python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E37D0-B722-4719-867A-1CFEA48EC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3F3A14E8-1A42-4C2A-ADDD-E163C4CD7205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Giả </a:t>
                </a:r>
                <a:r>
                  <a:rPr lang="en-US" dirty="0" err="1"/>
                  <a:t>thuyết</a:t>
                </a:r>
                <a:r>
                  <a:rPr lang="en-US" dirty="0"/>
                  <a:t> </a:t>
                </a:r>
                <a:r>
                  <a:rPr lang="en-US" dirty="0" err="1"/>
                  <a:t>không</a:t>
                </a:r>
                <a:r>
                  <a:rPr lang="en-US" dirty="0"/>
                  <a:t> (null hypothesis) – H0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giả</a:t>
                </a:r>
                <a:r>
                  <a:rPr lang="en-US" dirty="0"/>
                  <a:t> </a:t>
                </a:r>
                <a:r>
                  <a:rPr lang="en-US" dirty="0" err="1"/>
                  <a:t>thuyết</a:t>
                </a:r>
                <a:r>
                  <a:rPr lang="en-US" dirty="0"/>
                  <a:t> </a:t>
                </a:r>
                <a:r>
                  <a:rPr lang="en-US" dirty="0" err="1"/>
                  <a:t>mà</a:t>
                </a:r>
                <a:r>
                  <a:rPr lang="en-US" dirty="0"/>
                  <a:t> ta </a:t>
                </a:r>
                <a:r>
                  <a:rPr lang="en-US" dirty="0" err="1"/>
                  <a:t>muốn</a:t>
                </a:r>
                <a:r>
                  <a:rPr lang="en-US" dirty="0"/>
                  <a:t> </a:t>
                </a:r>
                <a:r>
                  <a:rPr lang="en-US" dirty="0" err="1"/>
                  <a:t>kiểm</a:t>
                </a:r>
                <a:r>
                  <a:rPr lang="en-US" dirty="0"/>
                  <a:t> </a:t>
                </a:r>
                <a:r>
                  <a:rPr lang="en-US" dirty="0" err="1"/>
                  <a:t>định</a:t>
                </a:r>
                <a:endParaRPr lang="en-US" dirty="0"/>
              </a:p>
              <a:p>
                <a:r>
                  <a:rPr lang="en-US" dirty="0" err="1"/>
                  <a:t>Giả</a:t>
                </a:r>
                <a:r>
                  <a:rPr lang="en-US" dirty="0"/>
                  <a:t> </a:t>
                </a:r>
                <a:r>
                  <a:rPr lang="en-US" dirty="0" err="1"/>
                  <a:t>thuyết</a:t>
                </a:r>
                <a:r>
                  <a:rPr lang="en-US" dirty="0"/>
                  <a:t> </a:t>
                </a:r>
                <a:r>
                  <a:rPr lang="en-US" dirty="0" err="1"/>
                  <a:t>đối</a:t>
                </a:r>
                <a:r>
                  <a:rPr lang="en-US" dirty="0"/>
                  <a:t> (alternative hypothesis)-H1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giả</a:t>
                </a:r>
                <a:r>
                  <a:rPr lang="en-US" dirty="0"/>
                  <a:t> </a:t>
                </a:r>
                <a:r>
                  <a:rPr lang="en-US" dirty="0" err="1"/>
                  <a:t>thuyết</a:t>
                </a:r>
                <a:r>
                  <a:rPr lang="en-US" dirty="0"/>
                  <a:t> </a:t>
                </a:r>
                <a:r>
                  <a:rPr lang="en-US" dirty="0" err="1"/>
                  <a:t>đối</a:t>
                </a:r>
                <a:r>
                  <a:rPr lang="en-US" dirty="0"/>
                  <a:t> </a:t>
                </a:r>
                <a:r>
                  <a:rPr lang="en-US" dirty="0" err="1"/>
                  <a:t>lập</a:t>
                </a:r>
                <a:r>
                  <a:rPr lang="en-US" dirty="0"/>
                  <a:t> </a:t>
                </a:r>
                <a:r>
                  <a:rPr lang="en-US" dirty="0" err="1"/>
                  <a:t>với</a:t>
                </a:r>
                <a:r>
                  <a:rPr lang="en-US" dirty="0"/>
                  <a:t> </a:t>
                </a:r>
                <a:r>
                  <a:rPr lang="en-US" dirty="0" err="1"/>
                  <a:t>giả</a:t>
                </a:r>
                <a:r>
                  <a:rPr lang="en-US" dirty="0"/>
                  <a:t> </a:t>
                </a:r>
                <a:r>
                  <a:rPr lang="en-US" dirty="0" err="1"/>
                  <a:t>thuyết</a:t>
                </a:r>
                <a:r>
                  <a:rPr lang="en-US" dirty="0"/>
                  <a:t> </a:t>
                </a:r>
                <a:r>
                  <a:rPr lang="en-US" dirty="0" err="1"/>
                  <a:t>không</a:t>
                </a:r>
                <a:endParaRPr lang="en-US" dirty="0"/>
              </a:p>
              <a:p>
                <a:pPr marL="114300" indent="0">
                  <a:buNone/>
                </a:pPr>
                <a:r>
                  <a:rPr lang="en-US" dirty="0" err="1"/>
                  <a:t>Ví</a:t>
                </a:r>
                <a:r>
                  <a:rPr lang="en-US" dirty="0"/>
                  <a:t> </a:t>
                </a:r>
                <a:r>
                  <a:rPr lang="en-US" dirty="0" err="1"/>
                  <a:t>dụ</a:t>
                </a:r>
                <a:r>
                  <a:rPr lang="en-US" dirty="0"/>
                  <a:t>: </a:t>
                </a:r>
                <a:r>
                  <a:rPr lang="en-US" dirty="0" err="1"/>
                  <a:t>Gọi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giá</a:t>
                </a:r>
                <a:r>
                  <a:rPr lang="en-US" dirty="0"/>
                  <a:t> </a:t>
                </a:r>
                <a:r>
                  <a:rPr lang="en-US" dirty="0" err="1"/>
                  <a:t>trị</a:t>
                </a:r>
                <a:r>
                  <a:rPr lang="en-US" dirty="0"/>
                  <a:t> </a:t>
                </a:r>
                <a:r>
                  <a:rPr lang="en-US" dirty="0" err="1"/>
                  <a:t>trung</a:t>
                </a:r>
                <a:r>
                  <a:rPr lang="en-US" dirty="0"/>
                  <a:t> </a:t>
                </a:r>
                <a:r>
                  <a:rPr lang="en-US" dirty="0" err="1"/>
                  <a:t>bình</a:t>
                </a:r>
                <a:r>
                  <a:rPr lang="en-US" dirty="0"/>
                  <a:t> </a:t>
                </a:r>
                <a:r>
                  <a:rPr lang="en-US" dirty="0" err="1"/>
                  <a:t>của</a:t>
                </a:r>
                <a:r>
                  <a:rPr lang="en-US" dirty="0"/>
                  <a:t> </a:t>
                </a:r>
                <a:r>
                  <a:rPr lang="en-US" dirty="0" err="1"/>
                  <a:t>lượng</a:t>
                </a:r>
                <a:r>
                  <a:rPr lang="en-US" dirty="0"/>
                  <a:t> coca </a:t>
                </a:r>
                <a:r>
                  <a:rPr lang="en-US" dirty="0" err="1"/>
                  <a:t>mà</a:t>
                </a:r>
                <a:r>
                  <a:rPr lang="en-US" dirty="0"/>
                  <a:t> 1 </a:t>
                </a:r>
                <a:r>
                  <a:rPr lang="en-US" dirty="0" err="1"/>
                  <a:t>người</a:t>
                </a:r>
                <a:r>
                  <a:rPr lang="en-US" dirty="0"/>
                  <a:t> </a:t>
                </a:r>
                <a:r>
                  <a:rPr lang="en-US" dirty="0" err="1"/>
                  <a:t>dân</a:t>
                </a:r>
                <a:r>
                  <a:rPr lang="en-US" dirty="0"/>
                  <a:t> </a:t>
                </a:r>
                <a:r>
                  <a:rPr lang="en-US" dirty="0" err="1"/>
                  <a:t>Mỹ</a:t>
                </a:r>
                <a:r>
                  <a:rPr lang="en-US" dirty="0"/>
                  <a:t> </a:t>
                </a:r>
                <a:r>
                  <a:rPr lang="en-US" dirty="0" err="1"/>
                  <a:t>sẽ</a:t>
                </a:r>
                <a:r>
                  <a:rPr lang="en-US" dirty="0"/>
                  <a:t> </a:t>
                </a:r>
                <a:r>
                  <a:rPr lang="en-US" dirty="0" err="1"/>
                  <a:t>uống</a:t>
                </a:r>
                <a:r>
                  <a:rPr lang="en-US" dirty="0"/>
                  <a:t> </a:t>
                </a:r>
                <a:r>
                  <a:rPr lang="en-US" dirty="0" err="1"/>
                  <a:t>trong</a:t>
                </a:r>
                <a:r>
                  <a:rPr lang="en-US" dirty="0"/>
                  <a:t> </a:t>
                </a:r>
                <a:r>
                  <a:rPr lang="en-US" dirty="0" err="1"/>
                  <a:t>ví</a:t>
                </a:r>
                <a:r>
                  <a:rPr lang="en-US" dirty="0"/>
                  <a:t> </a:t>
                </a:r>
                <a:r>
                  <a:rPr lang="en-US" dirty="0" err="1"/>
                  <a:t>dụ</a:t>
                </a:r>
                <a:r>
                  <a:rPr lang="en-US" dirty="0"/>
                  <a:t> </a:t>
                </a:r>
                <a:r>
                  <a:rPr lang="en-US" dirty="0" err="1"/>
                  <a:t>trước</a:t>
                </a:r>
                <a:endParaRPr lang="en-US" dirty="0"/>
              </a:p>
              <a:p>
                <a:pPr marL="11430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3F3A14E8-1A42-4C2A-ADDD-E163C4CD72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1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6DB18DCD-D3F8-4D2F-8CFE-86CCA06233E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39531041"/>
                  </p:ext>
                </p:extLst>
              </p:nvPr>
            </p:nvGraphicFramePr>
            <p:xfrm>
              <a:off x="2032000" y="4155124"/>
              <a:ext cx="8127999" cy="2021840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308646">
                      <a:extLst>
                        <a:ext uri="{9D8B030D-6E8A-4147-A177-3AD203B41FA5}">
                          <a16:colId xmlns:a16="http://schemas.microsoft.com/office/drawing/2014/main" val="1558919874"/>
                        </a:ext>
                      </a:extLst>
                    </a:gridCol>
                    <a:gridCol w="3360144">
                      <a:extLst>
                        <a:ext uri="{9D8B030D-6E8A-4147-A177-3AD203B41FA5}">
                          <a16:colId xmlns:a16="http://schemas.microsoft.com/office/drawing/2014/main" val="2928054207"/>
                        </a:ext>
                      </a:extLst>
                    </a:gridCol>
                    <a:gridCol w="2459209">
                      <a:extLst>
                        <a:ext uri="{9D8B030D-6E8A-4147-A177-3AD203B41FA5}">
                          <a16:colId xmlns:a16="http://schemas.microsoft.com/office/drawing/2014/main" val="143258831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Loại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kiểm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định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3930604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Hai </a:t>
                          </a:r>
                          <a:r>
                            <a:rPr lang="en-US" sz="1800" dirty="0" err="1"/>
                            <a:t>phía</a:t>
                          </a:r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u="none" strike="noStrike" cap="none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𝜇</m:t>
                                </m:r>
                                <m:r>
                                  <a:rPr lang="en-US" sz="1800" b="0" u="none" strike="noStrike" cap="none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=2</m:t>
                                </m:r>
                              </m:oMath>
                            </m:oMathPara>
                          </a14:m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sz="1800" b="0" smtClean="0">
                                    <a:latin typeface="Cambria Math" panose="02040503050406030204" pitchFamily="18" charset="0"/>
                                  </a:rPr>
                                  <m:t>≠2</m:t>
                                </m:r>
                              </m:oMath>
                            </m:oMathPara>
                          </a14:m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845427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err="1"/>
                            <a:t>Phía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trái</a:t>
                          </a:r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800" b="0" u="none" strike="noStrike" cap="none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sym typeface="Arial"/>
                                </a:rPr>
                                <m:t>𝜇</m:t>
                              </m:r>
                              <m:r>
                                <a:rPr lang="en-US" sz="1800" b="0" u="none" strike="noStrike" cap="none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sym typeface="Arial"/>
                                </a:rPr>
                                <m:t>=2</m:t>
                              </m:r>
                            </m:oMath>
                          </a14:m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hoặc</a:t>
                          </a:r>
                          <a:r>
                            <a:rPr lang="en-US" sz="1800" baseline="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b="0" baseline="0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en-US" sz="1800" b="0" baseline="0" smtClean="0">
                                  <a:latin typeface="Cambria Math" panose="02040503050406030204" pitchFamily="18" charset="0"/>
                                </a:rPr>
                                <m:t>≥2 </m:t>
                              </m:r>
                            </m:oMath>
                          </a14:m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sz="1800" b="0" smtClean="0">
                                    <a:latin typeface="Cambria Math" panose="02040503050406030204" pitchFamily="18" charset="0"/>
                                  </a:rPr>
                                  <m:t>&lt;2</m:t>
                                </m:r>
                              </m:oMath>
                            </m:oMathPara>
                          </a14:m>
                          <a:endParaRPr lang="en-US" sz="1800" dirty="0"/>
                        </a:p>
                        <a:p>
                          <a:pPr algn="ctr"/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119949892"/>
                      </a:ext>
                    </a:extLst>
                  </a:tr>
                  <a:tr h="20728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err="1"/>
                            <a:t>Phía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phải</a:t>
                          </a:r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800" b="0" u="none" strike="noStrike" cap="none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sym typeface="Arial"/>
                                </a:rPr>
                                <m:t>𝜇</m:t>
                              </m:r>
                              <m:r>
                                <a:rPr lang="en-US" sz="1800" b="0" u="none" strike="noStrike" cap="none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sym typeface="Arial"/>
                                </a:rPr>
                                <m:t>=2</m:t>
                              </m:r>
                            </m:oMath>
                          </a14:m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hoặc</a:t>
                          </a:r>
                          <a:r>
                            <a:rPr lang="en-US" sz="1800" baseline="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b="0" baseline="0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en-US" sz="1800" b="0" baseline="0" smtClean="0">
                                  <a:latin typeface="Cambria Math" panose="02040503050406030204" pitchFamily="18" charset="0"/>
                                </a:rPr>
                                <m:t>≤2</m:t>
                              </m:r>
                            </m:oMath>
                          </a14:m>
                          <a:endParaRPr lang="en-US" sz="1800" dirty="0"/>
                        </a:p>
                        <a:p>
                          <a:pPr algn="ctr"/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sz="1800" b="0" smtClean="0">
                                    <a:latin typeface="Cambria Math" panose="02040503050406030204" pitchFamily="18" charset="0"/>
                                  </a:rPr>
                                  <m:t>&gt;2</m:t>
                                </m:r>
                              </m:oMath>
                            </m:oMathPara>
                          </a14:m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0328099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6DB18DCD-D3F8-4D2F-8CFE-86CCA06233E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39531041"/>
                  </p:ext>
                </p:extLst>
              </p:nvPr>
            </p:nvGraphicFramePr>
            <p:xfrm>
              <a:off x="2032000" y="4155124"/>
              <a:ext cx="8127999" cy="2021840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308646">
                      <a:extLst>
                        <a:ext uri="{9D8B030D-6E8A-4147-A177-3AD203B41FA5}">
                          <a16:colId xmlns:a16="http://schemas.microsoft.com/office/drawing/2014/main" val="1558919874"/>
                        </a:ext>
                      </a:extLst>
                    </a:gridCol>
                    <a:gridCol w="3360144">
                      <a:extLst>
                        <a:ext uri="{9D8B030D-6E8A-4147-A177-3AD203B41FA5}">
                          <a16:colId xmlns:a16="http://schemas.microsoft.com/office/drawing/2014/main" val="2928054207"/>
                        </a:ext>
                      </a:extLst>
                    </a:gridCol>
                    <a:gridCol w="2459209">
                      <a:extLst>
                        <a:ext uri="{9D8B030D-6E8A-4147-A177-3AD203B41FA5}">
                          <a16:colId xmlns:a16="http://schemas.microsoft.com/office/drawing/2014/main" val="143258831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Loại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kiểm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định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3930604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Hai </a:t>
                          </a:r>
                          <a:r>
                            <a:rPr lang="en-US" sz="1800" dirty="0" err="1"/>
                            <a:t>phía</a:t>
                          </a:r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8966" t="-108197" r="-73684" b="-34918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30446" t="-108197" r="-495" b="-3491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84542703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err="1"/>
                            <a:t>Phía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trái</a:t>
                          </a:r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8966" t="-119811" r="-73684" b="-1009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30446" t="-119811" r="-495" b="-1009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19949892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err="1"/>
                            <a:t>Phía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phải</a:t>
                          </a:r>
                          <a:endParaRPr lang="en-US" sz="1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8966" t="-221905" r="-73684" b="-19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30446" t="-221905" r="-495" b="-190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0328099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738935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A230246-272A-4616-B4B3-10493B9C8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tâp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D1B319-F18D-4B2D-99DC-BF20EA674D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Hãy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nốt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ở </a:t>
            </a:r>
            <a:r>
              <a:rPr lang="en-US" dirty="0" err="1"/>
              <a:t>trên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58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F9A5F-9550-4EB3-9ED8-0F79FA2E6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sai</a:t>
            </a:r>
            <a:r>
              <a:rPr lang="en-US" dirty="0"/>
              <a:t> </a:t>
            </a:r>
            <a:r>
              <a:rPr lang="en-US" dirty="0" err="1"/>
              <a:t>lầm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403581C-EA03-4E55-AB6D-2157B1273E29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43185" y="4027232"/>
                <a:ext cx="10515600" cy="2467778"/>
              </a:xfrm>
            </p:spPr>
            <p:txBody>
              <a:bodyPr/>
              <a:lstStyle/>
              <a:p>
                <a:pPr marL="11430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: </m:t>
                    </m:r>
                  </m:oMath>
                </a14:m>
                <a:r>
                  <a:rPr lang="en-US" dirty="0" err="1"/>
                  <a:t>Xác</a:t>
                </a:r>
                <a:r>
                  <a:rPr lang="en-US" dirty="0"/>
                  <a:t> </a:t>
                </a:r>
                <a:r>
                  <a:rPr lang="en-US" dirty="0" err="1"/>
                  <a:t>suất</a:t>
                </a:r>
                <a:r>
                  <a:rPr lang="en-US" dirty="0"/>
                  <a:t> </a:t>
                </a:r>
                <a:r>
                  <a:rPr lang="en-US" dirty="0" err="1"/>
                  <a:t>cho</a:t>
                </a:r>
                <a:r>
                  <a:rPr lang="en-US" dirty="0"/>
                  <a:t> </a:t>
                </a:r>
                <a:r>
                  <a:rPr lang="en-US" dirty="0" err="1"/>
                  <a:t>phép</a:t>
                </a:r>
                <a:r>
                  <a:rPr lang="en-US" dirty="0"/>
                  <a:t> </a:t>
                </a:r>
                <a:r>
                  <a:rPr lang="en-US" dirty="0" err="1"/>
                  <a:t>mắc</a:t>
                </a:r>
                <a:r>
                  <a:rPr lang="en-US" dirty="0"/>
                  <a:t> </a:t>
                </a:r>
                <a:r>
                  <a:rPr lang="en-US" dirty="0" err="1"/>
                  <a:t>sai</a:t>
                </a:r>
                <a:r>
                  <a:rPr lang="en-US" dirty="0"/>
                  <a:t> </a:t>
                </a:r>
                <a:r>
                  <a:rPr lang="en-US" dirty="0" err="1"/>
                  <a:t>lầm</a:t>
                </a:r>
                <a:r>
                  <a:rPr lang="en-US" dirty="0"/>
                  <a:t> </a:t>
                </a:r>
                <a:r>
                  <a:rPr lang="en-US" dirty="0" err="1"/>
                  <a:t>loại</a:t>
                </a:r>
                <a:r>
                  <a:rPr lang="en-US" dirty="0"/>
                  <a:t> 1 – </a:t>
                </a:r>
                <a:r>
                  <a:rPr lang="en-US" dirty="0" err="1"/>
                  <a:t>mức</a:t>
                </a:r>
                <a:r>
                  <a:rPr lang="en-US" dirty="0"/>
                  <a:t> ý </a:t>
                </a:r>
                <a:r>
                  <a:rPr lang="en-US" dirty="0" err="1"/>
                  <a:t>nghĩa</a:t>
                </a:r>
                <a:endParaRPr lang="en-US" dirty="0"/>
              </a:p>
              <a:p>
                <a:pPr marL="114300" indent="0">
                  <a:buNone/>
                </a:pPr>
                <a:r>
                  <a:rPr lang="en-US" dirty="0" err="1"/>
                  <a:t>Pvalue</a:t>
                </a:r>
                <a:r>
                  <a:rPr lang="en-US" dirty="0"/>
                  <a:t>: </a:t>
                </a:r>
                <a:r>
                  <a:rPr lang="en-US" dirty="0" err="1"/>
                  <a:t>Xác</a:t>
                </a:r>
                <a:r>
                  <a:rPr lang="en-US" dirty="0"/>
                  <a:t> </a:t>
                </a:r>
                <a:r>
                  <a:rPr lang="en-US" dirty="0" err="1"/>
                  <a:t>suất</a:t>
                </a:r>
                <a:r>
                  <a:rPr lang="en-US" dirty="0"/>
                  <a:t> </a:t>
                </a:r>
                <a:r>
                  <a:rPr lang="en-US" dirty="0" err="1"/>
                  <a:t>phạm</a:t>
                </a:r>
                <a:r>
                  <a:rPr lang="en-US" dirty="0"/>
                  <a:t> </a:t>
                </a:r>
                <a:r>
                  <a:rPr lang="en-US" dirty="0" err="1"/>
                  <a:t>sai</a:t>
                </a:r>
                <a:r>
                  <a:rPr lang="en-US" dirty="0"/>
                  <a:t> </a:t>
                </a:r>
                <a:r>
                  <a:rPr lang="en-US" dirty="0" err="1"/>
                  <a:t>lầm</a:t>
                </a:r>
                <a:r>
                  <a:rPr lang="en-US" dirty="0"/>
                  <a:t> </a:t>
                </a:r>
                <a:r>
                  <a:rPr lang="en-US" dirty="0" err="1"/>
                  <a:t>lớn</a:t>
                </a:r>
                <a:r>
                  <a:rPr lang="en-US" dirty="0"/>
                  <a:t> </a:t>
                </a:r>
                <a:r>
                  <a:rPr lang="en-US" dirty="0" err="1"/>
                  <a:t>nhất</a:t>
                </a:r>
                <a:r>
                  <a:rPr lang="en-US" dirty="0"/>
                  <a:t> </a:t>
                </a:r>
                <a:r>
                  <a:rPr lang="en-US" dirty="0" err="1"/>
                  <a:t>nếu</a:t>
                </a:r>
                <a:r>
                  <a:rPr lang="en-US" dirty="0"/>
                  <a:t> </a:t>
                </a:r>
                <a:r>
                  <a:rPr lang="en-US" dirty="0" err="1"/>
                  <a:t>bác</a:t>
                </a:r>
                <a:r>
                  <a:rPr lang="en-US" dirty="0"/>
                  <a:t> </a:t>
                </a:r>
                <a:r>
                  <a:rPr lang="en-US" dirty="0" err="1"/>
                  <a:t>bỏ</a:t>
                </a:r>
                <a:r>
                  <a:rPr lang="en-US" dirty="0"/>
                  <a:t> H0</a:t>
                </a:r>
              </a:p>
              <a:p>
                <a:pPr>
                  <a:buFont typeface="Wingdings" panose="05000000000000000000" pitchFamily="2" charset="2"/>
                  <a:buChar char="à"/>
                </a:pPr>
                <a:r>
                  <a:rPr lang="en-US" dirty="0">
                    <a:sym typeface="Wingdings" panose="05000000000000000000" pitchFamily="2" charset="2"/>
                  </a:rPr>
                  <a:t>P values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≥</m:t>
                    </m:r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: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ch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ư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a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đủ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c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ơ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s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ở để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b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á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c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b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ỏ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gi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ả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thuy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ế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t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H</m:t>
                    </m:r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0</m:t>
                    </m:r>
                  </m:oMath>
                </a14:m>
                <a:endParaRPr lang="en-US" b="0" dirty="0">
                  <a:sym typeface="Wingdings" panose="05000000000000000000" pitchFamily="2" charset="2"/>
                </a:endParaRPr>
              </a:p>
              <a:p>
                <a:pPr>
                  <a:buFont typeface="Wingdings" panose="05000000000000000000" pitchFamily="2" charset="2"/>
                  <a:buChar char="à"/>
                </a:pPr>
                <a:endParaRPr lang="en-US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403581C-EA03-4E55-AB6D-2157B1273E2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43185" y="4027232"/>
                <a:ext cx="10515600" cy="2467778"/>
              </a:xfrm>
              <a:blipFill>
                <a:blip r:embed="rId3"/>
                <a:stretch>
                  <a:fillRect l="-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AF901015-7C51-429A-935A-EA790C20E18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04328300"/>
                  </p:ext>
                </p:extLst>
              </p:nvPr>
            </p:nvGraphicFramePr>
            <p:xfrm>
              <a:off x="2401677" y="1861888"/>
              <a:ext cx="7855023" cy="1786605"/>
            </p:xfrm>
            <a:graphic>
              <a:graphicData uri="http://schemas.openxmlformats.org/drawingml/2006/table">
                <a:tbl>
                  <a:tblPr firstRow="1" firstCol="1" bandRow="1">
                    <a:tableStyleId>{FE4F8E9B-19D6-4DCF-AD84-8CFA8CC7BD2F}</a:tableStyleId>
                  </a:tblPr>
                  <a:tblGrid>
                    <a:gridCol w="2618050">
                      <a:extLst>
                        <a:ext uri="{9D8B030D-6E8A-4147-A177-3AD203B41FA5}">
                          <a16:colId xmlns:a16="http://schemas.microsoft.com/office/drawing/2014/main" val="1862815120"/>
                        </a:ext>
                      </a:extLst>
                    </a:gridCol>
                    <a:gridCol w="2618050">
                      <a:extLst>
                        <a:ext uri="{9D8B030D-6E8A-4147-A177-3AD203B41FA5}">
                          <a16:colId xmlns:a16="http://schemas.microsoft.com/office/drawing/2014/main" val="1550585691"/>
                        </a:ext>
                      </a:extLst>
                    </a:gridCol>
                    <a:gridCol w="2618923">
                      <a:extLst>
                        <a:ext uri="{9D8B030D-6E8A-4147-A177-3AD203B41FA5}">
                          <a16:colId xmlns:a16="http://schemas.microsoft.com/office/drawing/2014/main" val="2033737446"/>
                        </a:ext>
                      </a:extLst>
                    </a:gridCol>
                  </a:tblGrid>
                  <a:tr h="649995">
                    <a:tc>
                      <a:txBody>
                        <a:bodyPr/>
                        <a:lstStyle/>
                        <a:p>
                          <a:pPr marL="0" marR="0" algn="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 err="1">
                              <a:effectLst/>
                            </a:rPr>
                            <a:t>Kết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luận</a:t>
                          </a:r>
                          <a:endParaRPr lang="en-US" sz="2000" dirty="0">
                            <a:effectLst/>
                          </a:endParaRPr>
                        </a:p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 err="1">
                              <a:effectLst/>
                            </a:rPr>
                            <a:t>Thực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tế</a:t>
                          </a:r>
                          <a:endParaRPr lang="en-US" sz="2000" dirty="0">
                            <a:solidFill>
                              <a:srgbClr val="76838F"/>
                            </a:solidFill>
                            <a:effectLst/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b="1" dirty="0" err="1">
                              <a:effectLst/>
                            </a:rPr>
                            <a:t>Chấp</a:t>
                          </a:r>
                          <a:r>
                            <a:rPr lang="en-US" sz="2000" b="1" dirty="0">
                              <a:effectLst/>
                            </a:rPr>
                            <a:t> </a:t>
                          </a:r>
                          <a:r>
                            <a:rPr lang="en-US" sz="2000" b="1" dirty="0" err="1">
                              <a:effectLst/>
                            </a:rPr>
                            <a:t>nhận</a:t>
                          </a:r>
                          <a:r>
                            <a:rPr lang="en-US" sz="2000" b="1" dirty="0">
                              <a:effectLst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𝐇</m:t>
                                  </m:r>
                                </m:e>
                                <m:sub>
                                  <m: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oMath>
                          </a14:m>
                          <a:endParaRPr lang="en-US" sz="2000" b="1" dirty="0">
                            <a:solidFill>
                              <a:srgbClr val="76838F"/>
                            </a:solidFill>
                            <a:effectLst/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b="1" dirty="0" err="1">
                              <a:effectLst/>
                            </a:rPr>
                            <a:t>Bác</a:t>
                          </a:r>
                          <a:r>
                            <a:rPr lang="en-US" sz="2000" b="1" dirty="0">
                              <a:effectLst/>
                            </a:rPr>
                            <a:t> </a:t>
                          </a:r>
                          <a:r>
                            <a:rPr lang="en-US" sz="2000" b="1" dirty="0" err="1">
                              <a:effectLst/>
                            </a:rPr>
                            <a:t>hỏ</a:t>
                          </a:r>
                          <a:r>
                            <a:rPr lang="en-US" sz="2000" b="1" dirty="0">
                              <a:effectLst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𝐇</m:t>
                                  </m:r>
                                </m:e>
                                <m:sub>
                                  <m: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  <m:r>
                                <a:rPr lang="en-US" sz="2000" b="1">
                                  <a:effectLst/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a14:m>
                          <a:r>
                            <a:rPr lang="en-US" sz="2000" b="1" dirty="0" err="1">
                              <a:effectLst/>
                            </a:rPr>
                            <a:t>nhận</a:t>
                          </a:r>
                          <a:r>
                            <a:rPr lang="en-US" sz="2000" b="1" dirty="0">
                              <a:effectLst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𝐇</m:t>
                                  </m:r>
                                </m:e>
                                <m:sub>
                                  <m: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oMath>
                          </a14:m>
                          <a:endParaRPr lang="en-US" sz="2000" b="1" dirty="0">
                            <a:solidFill>
                              <a:srgbClr val="76838F"/>
                            </a:solidFill>
                            <a:effectLst/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503517604"/>
                      </a:ext>
                    </a:extLst>
                  </a:tr>
                  <a:tr h="568305"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𝐇</m:t>
                                  </m:r>
                                </m:e>
                                <m:sub>
                                  <m: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2000" b="1" dirty="0">
                              <a:effectLst/>
                            </a:rPr>
                            <a:t> </a:t>
                          </a:r>
                          <a:r>
                            <a:rPr lang="en-US" sz="2000" b="1" dirty="0" err="1">
                              <a:effectLst/>
                            </a:rPr>
                            <a:t>đúng</a:t>
                          </a:r>
                          <a:endParaRPr lang="en-US" sz="2000" b="1" dirty="0">
                            <a:solidFill>
                              <a:srgbClr val="76838F"/>
                            </a:solidFill>
                            <a:effectLst/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 err="1">
                              <a:effectLst/>
                            </a:rPr>
                            <a:t>Kết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luận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đúng</a:t>
                          </a:r>
                          <a:endParaRPr lang="en-US" sz="2000" dirty="0">
                            <a:solidFill>
                              <a:srgbClr val="76838F"/>
                            </a:solidFill>
                            <a:effectLst/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Sai </a:t>
                          </a:r>
                          <a:r>
                            <a:rPr lang="en-US" sz="2000" dirty="0" err="1">
                              <a:effectLst/>
                              <a:highlight>
                                <a:srgbClr val="FFFF00"/>
                              </a:highlight>
                            </a:rPr>
                            <a:t>lầm</a:t>
                          </a: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  <a:highlight>
                                <a:srgbClr val="FFFF00"/>
                              </a:highlight>
                            </a:rPr>
                            <a:t>loại</a:t>
                          </a: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 1</a:t>
                          </a:r>
                          <a:endParaRPr lang="en-US" sz="2000" dirty="0">
                            <a:solidFill>
                              <a:srgbClr val="76838F"/>
                            </a:solidFill>
                            <a:effectLst/>
                            <a:highlight>
                              <a:srgbClr val="FFFF00"/>
                            </a:highlight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084711385"/>
                      </a:ext>
                    </a:extLst>
                  </a:tr>
                  <a:tr h="568305"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𝐇</m:t>
                                  </m:r>
                                </m:e>
                                <m:sub>
                                  <m:r>
                                    <a:rPr lang="en-US" sz="20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2000" b="1" dirty="0">
                              <a:effectLst/>
                            </a:rPr>
                            <a:t> </a:t>
                          </a:r>
                          <a:r>
                            <a:rPr lang="en-US" sz="2000" b="1" dirty="0" err="1">
                              <a:effectLst/>
                            </a:rPr>
                            <a:t>sai</a:t>
                          </a:r>
                          <a:endParaRPr lang="en-US" sz="2000" b="1" dirty="0">
                            <a:solidFill>
                              <a:srgbClr val="76838F"/>
                            </a:solidFill>
                            <a:effectLst/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Sai </a:t>
                          </a:r>
                          <a:r>
                            <a:rPr lang="en-US" sz="2000" dirty="0" err="1">
                              <a:effectLst/>
                              <a:highlight>
                                <a:srgbClr val="FFFF00"/>
                              </a:highlight>
                            </a:rPr>
                            <a:t>lầm</a:t>
                          </a: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  <a:highlight>
                                <a:srgbClr val="FFFF00"/>
                              </a:highlight>
                            </a:rPr>
                            <a:t>loại</a:t>
                          </a: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 2</a:t>
                          </a:r>
                          <a:endParaRPr lang="en-US" sz="2000" dirty="0">
                            <a:solidFill>
                              <a:srgbClr val="76838F"/>
                            </a:solidFill>
                            <a:effectLst/>
                            <a:highlight>
                              <a:srgbClr val="FFFF00"/>
                            </a:highlight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 err="1">
                              <a:effectLst/>
                            </a:rPr>
                            <a:t>Kết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luận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đúng</a:t>
                          </a:r>
                          <a:endParaRPr lang="en-US" sz="2000" dirty="0">
                            <a:solidFill>
                              <a:srgbClr val="76838F"/>
                            </a:solidFill>
                            <a:effectLst/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55656917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AF901015-7C51-429A-935A-EA790C20E18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04328300"/>
                  </p:ext>
                </p:extLst>
              </p:nvPr>
            </p:nvGraphicFramePr>
            <p:xfrm>
              <a:off x="2401677" y="1861888"/>
              <a:ext cx="7855023" cy="1786605"/>
            </p:xfrm>
            <a:graphic>
              <a:graphicData uri="http://schemas.openxmlformats.org/drawingml/2006/table">
                <a:tbl>
                  <a:tblPr firstRow="1" firstCol="1" bandRow="1">
                    <a:tableStyleId>{FE4F8E9B-19D6-4DCF-AD84-8CFA8CC7BD2F}</a:tableStyleId>
                  </a:tblPr>
                  <a:tblGrid>
                    <a:gridCol w="2618050">
                      <a:extLst>
                        <a:ext uri="{9D8B030D-6E8A-4147-A177-3AD203B41FA5}">
                          <a16:colId xmlns:a16="http://schemas.microsoft.com/office/drawing/2014/main" val="1862815120"/>
                        </a:ext>
                      </a:extLst>
                    </a:gridCol>
                    <a:gridCol w="2618050">
                      <a:extLst>
                        <a:ext uri="{9D8B030D-6E8A-4147-A177-3AD203B41FA5}">
                          <a16:colId xmlns:a16="http://schemas.microsoft.com/office/drawing/2014/main" val="1550585691"/>
                        </a:ext>
                      </a:extLst>
                    </a:gridCol>
                    <a:gridCol w="2618923">
                      <a:extLst>
                        <a:ext uri="{9D8B030D-6E8A-4147-A177-3AD203B41FA5}">
                          <a16:colId xmlns:a16="http://schemas.microsoft.com/office/drawing/2014/main" val="2033737446"/>
                        </a:ext>
                      </a:extLst>
                    </a:gridCol>
                  </a:tblGrid>
                  <a:tr h="649995">
                    <a:tc>
                      <a:txBody>
                        <a:bodyPr/>
                        <a:lstStyle/>
                        <a:p>
                          <a:pPr marL="0" marR="0" algn="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 err="1">
                              <a:effectLst/>
                            </a:rPr>
                            <a:t>Kết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luận</a:t>
                          </a:r>
                          <a:endParaRPr lang="en-US" sz="2000" dirty="0">
                            <a:effectLst/>
                          </a:endParaRPr>
                        </a:p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 err="1">
                              <a:effectLst/>
                            </a:rPr>
                            <a:t>Thực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tế</a:t>
                          </a:r>
                          <a:endParaRPr lang="en-US" sz="2000" dirty="0">
                            <a:solidFill>
                              <a:srgbClr val="76838F"/>
                            </a:solidFill>
                            <a:effectLst/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100233" t="-10280" r="-100465" b="-1775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200233" t="-10280" r="-465" b="-1775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03517604"/>
                      </a:ext>
                    </a:extLst>
                  </a:tr>
                  <a:tr h="56830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233" t="-126882" r="-200465" b="-10430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 err="1">
                              <a:effectLst/>
                            </a:rPr>
                            <a:t>Kết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luận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đúng</a:t>
                          </a:r>
                          <a:endParaRPr lang="en-US" sz="2000" dirty="0">
                            <a:solidFill>
                              <a:srgbClr val="76838F"/>
                            </a:solidFill>
                            <a:effectLst/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Sai </a:t>
                          </a:r>
                          <a:r>
                            <a:rPr lang="en-US" sz="2000" dirty="0" err="1">
                              <a:effectLst/>
                              <a:highlight>
                                <a:srgbClr val="FFFF00"/>
                              </a:highlight>
                            </a:rPr>
                            <a:t>lầm</a:t>
                          </a: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  <a:highlight>
                                <a:srgbClr val="FFFF00"/>
                              </a:highlight>
                            </a:rPr>
                            <a:t>loại</a:t>
                          </a: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 1</a:t>
                          </a:r>
                          <a:endParaRPr lang="en-US" sz="2000" dirty="0">
                            <a:solidFill>
                              <a:srgbClr val="76838F"/>
                            </a:solidFill>
                            <a:effectLst/>
                            <a:highlight>
                              <a:srgbClr val="FFFF00"/>
                            </a:highlight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084711385"/>
                      </a:ext>
                    </a:extLst>
                  </a:tr>
                  <a:tr h="56830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233" t="-224468" r="-200465" b="-31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Sai </a:t>
                          </a:r>
                          <a:r>
                            <a:rPr lang="en-US" sz="2000" dirty="0" err="1">
                              <a:effectLst/>
                              <a:highlight>
                                <a:srgbClr val="FFFF00"/>
                              </a:highlight>
                            </a:rPr>
                            <a:t>lầm</a:t>
                          </a: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  <a:highlight>
                                <a:srgbClr val="FFFF00"/>
                              </a:highlight>
                            </a:rPr>
                            <a:t>loại</a:t>
                          </a:r>
                          <a:r>
                            <a:rPr lang="en-US" sz="2000" dirty="0">
                              <a:effectLst/>
                              <a:highlight>
                                <a:srgbClr val="FFFF00"/>
                              </a:highlight>
                            </a:rPr>
                            <a:t> 2</a:t>
                          </a:r>
                          <a:endParaRPr lang="en-US" sz="2000" dirty="0">
                            <a:solidFill>
                              <a:srgbClr val="76838F"/>
                            </a:solidFill>
                            <a:effectLst/>
                            <a:highlight>
                              <a:srgbClr val="FFFF00"/>
                            </a:highlight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just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 err="1">
                              <a:effectLst/>
                            </a:rPr>
                            <a:t>Kết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luận</a:t>
                          </a:r>
                          <a:r>
                            <a:rPr lang="en-US" sz="2000" dirty="0">
                              <a:effectLst/>
                            </a:rPr>
                            <a:t> </a:t>
                          </a:r>
                          <a:r>
                            <a:rPr lang="en-US" sz="2000" dirty="0" err="1">
                              <a:effectLst/>
                            </a:rPr>
                            <a:t>đúng</a:t>
                          </a:r>
                          <a:endParaRPr lang="en-US" sz="2000" dirty="0">
                            <a:solidFill>
                              <a:srgbClr val="76838F"/>
                            </a:solidFill>
                            <a:effectLst/>
                            <a:latin typeface="Open Sans" panose="020B0606030504020204" pitchFamily="34" charset="0"/>
                            <a:ea typeface="Open Sans" panose="020B0606030504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556569176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F96DD5C-3D79-445C-8BFE-E27A32085E69}"/>
              </a:ext>
            </a:extLst>
          </p:cNvPr>
          <p:cNvCxnSpPr/>
          <p:nvPr/>
        </p:nvCxnSpPr>
        <p:spPr>
          <a:xfrm>
            <a:off x="2401677" y="1861888"/>
            <a:ext cx="2577947" cy="64173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5">
            <a:extLst>
              <a:ext uri="{FF2B5EF4-FFF2-40B4-BE49-F238E27FC236}">
                <a16:creationId xmlns:a16="http://schemas.microsoft.com/office/drawing/2014/main" id="{27DDB1F7-97B1-4980-AAEE-E7AB4F06F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66700" y="1179980"/>
            <a:ext cx="2209800" cy="2162719"/>
          </a:xfrm>
          <a:prstGeom prst="rect">
            <a:avLst/>
          </a:prstGeom>
          <a:solidFill>
            <a:srgbClr val="FFE57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85B36D87-49A2-4B6F-9C1C-1DD8119BA2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08" y="1318423"/>
            <a:ext cx="924251" cy="830342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791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3881-C26B-4437-9672-6638D5E6C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bước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C8850-A3AE-40B7-8E81-1B5C20A87D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Phát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biểu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giả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thuyết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không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và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giả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thuyết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đối</a:t>
            </a:r>
            <a:endParaRPr lang="en-US" sz="1800" dirty="0">
              <a:solidFill>
                <a:srgbClr val="76838F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Chọn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mức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ý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nghĩa</a:t>
            </a:r>
            <a:endParaRPr lang="en-US" sz="1800" dirty="0">
              <a:solidFill>
                <a:srgbClr val="76838F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Chọn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phương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pháp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kiểm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định</a:t>
            </a:r>
            <a:endParaRPr lang="en-US" sz="1800" dirty="0">
              <a:solidFill>
                <a:srgbClr val="76838F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Tính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toán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các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giá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trị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kiểm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định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theo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phương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pháp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kiểm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định</a:t>
            </a:r>
            <a:endParaRPr lang="en-US" sz="1800" dirty="0">
              <a:solidFill>
                <a:srgbClr val="76838F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Kết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luận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889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84B5B-5AD1-4988-A93C-CB7109696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A87A19-5052-4FA6-B00C-1111E2EC01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: One Sample T test</a:t>
            </a:r>
          </a:p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: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tuân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</a:t>
            </a:r>
            <a:r>
              <a:rPr lang="en-US" dirty="0" err="1"/>
              <a:t>chuẩn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np</a:t>
            </a:r>
          </a:p>
          <a:p>
            <a:pPr marL="114300" indent="0">
              <a:buNone/>
            </a:pP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matplotlib.pyplot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plt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114300" indent="0">
              <a:buNone/>
            </a:pPr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data = 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np.random.normal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114300" indent="0">
              <a:buNone/>
            </a:pP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plt.hist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(data)</a:t>
            </a:r>
          </a:p>
          <a:p>
            <a:pPr marL="114300" indent="0">
              <a:buNone/>
            </a:pPr>
            <a:endParaRPr lang="en-US" dirty="0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3C41D57-30F5-4149-8D7C-D7A0C8585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1775" y="2334944"/>
            <a:ext cx="4772025" cy="29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13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B206C-7361-49DD-887A-52464CA48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0FA2420-74AD-4F95-A956-D40EFEC07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8" name="Table 4">
                <a:extLst>
                  <a:ext uri="{FF2B5EF4-FFF2-40B4-BE49-F238E27FC236}">
                    <a16:creationId xmlns:a16="http://schemas.microsoft.com/office/drawing/2014/main" id="{F6947DCD-2CF8-4C25-9947-6FE4FF2CF11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38491586"/>
                  </p:ext>
                </p:extLst>
              </p:nvPr>
            </p:nvGraphicFramePr>
            <p:xfrm>
              <a:off x="2019300" y="2238375"/>
              <a:ext cx="8140699" cy="2596221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312253">
                      <a:extLst>
                        <a:ext uri="{9D8B030D-6E8A-4147-A177-3AD203B41FA5}">
                          <a16:colId xmlns:a16="http://schemas.microsoft.com/office/drawing/2014/main" val="1558919874"/>
                        </a:ext>
                      </a:extLst>
                    </a:gridCol>
                    <a:gridCol w="3365394">
                      <a:extLst>
                        <a:ext uri="{9D8B030D-6E8A-4147-A177-3AD203B41FA5}">
                          <a16:colId xmlns:a16="http://schemas.microsoft.com/office/drawing/2014/main" val="2928054207"/>
                        </a:ext>
                      </a:extLst>
                    </a:gridCol>
                    <a:gridCol w="2463052">
                      <a:extLst>
                        <a:ext uri="{9D8B030D-6E8A-4147-A177-3AD203B41FA5}">
                          <a16:colId xmlns:a16="http://schemas.microsoft.com/office/drawing/2014/main" val="1432588315"/>
                        </a:ext>
                      </a:extLst>
                    </a:gridCol>
                  </a:tblGrid>
                  <a:tr h="3676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Loại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kiểm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định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39306049"/>
                      </a:ext>
                    </a:extLst>
                  </a:tr>
                  <a:tr h="5826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Hai </a:t>
                          </a:r>
                          <a:r>
                            <a:rPr lang="en-US" sz="2400" dirty="0" err="1"/>
                            <a:t>phía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𝜇</m:t>
                                </m:r>
                                <m:r>
                                  <a:rPr lang="en-US" sz="2400" b="0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≠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84542703"/>
                      </a:ext>
                    </a:extLst>
                  </a:tr>
                  <a:tr h="815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trái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𝜇</m:t>
                                </m:r>
                                <m:r>
                                  <a:rPr lang="en-US" sz="2400" b="0" i="1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≥</m:t>
                                </m:r>
                                <m:sSub>
                                  <m:sSubPr>
                                    <m:ctrlP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  <a:p>
                          <a:pPr algn="ctr"/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119949892"/>
                      </a:ext>
                    </a:extLst>
                  </a:tr>
                  <a:tr h="815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phải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𝜇</m:t>
                                </m:r>
                                <m:r>
                                  <a:rPr lang="en-US" sz="2400" b="0" i="1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≤</m:t>
                                </m:r>
                                <m:sSub>
                                  <m:sSubPr>
                                    <m:ctrlP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  <a:p>
                          <a:pPr algn="ctr"/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&gt;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0328099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8" name="Table 4">
                <a:extLst>
                  <a:ext uri="{FF2B5EF4-FFF2-40B4-BE49-F238E27FC236}">
                    <a16:creationId xmlns:a16="http://schemas.microsoft.com/office/drawing/2014/main" id="{F6947DCD-2CF8-4C25-9947-6FE4FF2CF11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38491586"/>
                  </p:ext>
                </p:extLst>
              </p:nvPr>
            </p:nvGraphicFramePr>
            <p:xfrm>
              <a:off x="2019300" y="2238375"/>
              <a:ext cx="8140699" cy="2596221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312253">
                      <a:extLst>
                        <a:ext uri="{9D8B030D-6E8A-4147-A177-3AD203B41FA5}">
                          <a16:colId xmlns:a16="http://schemas.microsoft.com/office/drawing/2014/main" val="1558919874"/>
                        </a:ext>
                      </a:extLst>
                    </a:gridCol>
                    <a:gridCol w="3365394">
                      <a:extLst>
                        <a:ext uri="{9D8B030D-6E8A-4147-A177-3AD203B41FA5}">
                          <a16:colId xmlns:a16="http://schemas.microsoft.com/office/drawing/2014/main" val="2928054207"/>
                        </a:ext>
                      </a:extLst>
                    </a:gridCol>
                    <a:gridCol w="2463052">
                      <a:extLst>
                        <a:ext uri="{9D8B030D-6E8A-4147-A177-3AD203B41FA5}">
                          <a16:colId xmlns:a16="http://schemas.microsoft.com/office/drawing/2014/main" val="1432588315"/>
                        </a:ext>
                      </a:extLst>
                    </a:gridCol>
                  </a:tblGrid>
                  <a:tr h="3676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Loại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kiểm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định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39306049"/>
                      </a:ext>
                    </a:extLst>
                  </a:tr>
                  <a:tr h="5826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Hai </a:t>
                          </a:r>
                          <a:r>
                            <a:rPr lang="en-US" sz="2400" dirty="0" err="1"/>
                            <a:t>phía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8716" t="-67708" r="-73418" b="-2843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30941" t="-67708" r="-495" b="-28437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84542703"/>
                      </a:ext>
                    </a:extLst>
                  </a:tr>
                  <a:tr h="8229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trái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8716" t="-118382" r="-73418" b="-1007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30941" t="-118382" r="-495" b="-10073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19949892"/>
                      </a:ext>
                    </a:extLst>
                  </a:tr>
                  <a:tr h="8229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phải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8716" t="-220000" r="-73418" b="-14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30941" t="-220000" r="-495" b="-14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0328099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8864525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FAF29-AE4F-48D1-B1F6-6262BEADE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err="1"/>
              <a:t>Thực</a:t>
            </a:r>
            <a:r>
              <a:rPr lang="en-US" sz="3200" dirty="0"/>
              <a:t> </a:t>
            </a:r>
            <a:r>
              <a:rPr lang="en-US" sz="3200" dirty="0" err="1"/>
              <a:t>hiện</a:t>
            </a:r>
            <a:r>
              <a:rPr lang="en-US" sz="3200" dirty="0"/>
              <a:t> </a:t>
            </a:r>
            <a:r>
              <a:rPr lang="en-US" sz="3200" dirty="0" err="1"/>
              <a:t>kiểm</a:t>
            </a:r>
            <a:r>
              <a:rPr lang="en-US" sz="3200" dirty="0"/>
              <a:t> </a:t>
            </a:r>
            <a:r>
              <a:rPr lang="en-US" sz="3200" dirty="0" err="1"/>
              <a:t>định</a:t>
            </a:r>
            <a:r>
              <a:rPr lang="en-US" sz="3200" dirty="0"/>
              <a:t> </a:t>
            </a:r>
            <a:r>
              <a:rPr lang="en-US" sz="3200" dirty="0" err="1"/>
              <a:t>giả</a:t>
            </a:r>
            <a:r>
              <a:rPr lang="en-US" sz="3200" dirty="0"/>
              <a:t> </a:t>
            </a:r>
            <a:r>
              <a:rPr lang="en-US" sz="3200" dirty="0" err="1"/>
              <a:t>thuyết</a:t>
            </a:r>
            <a:r>
              <a:rPr lang="en-US" sz="3200" dirty="0"/>
              <a:t> </a:t>
            </a:r>
            <a:r>
              <a:rPr lang="en-US" sz="3200" dirty="0" err="1"/>
              <a:t>cho</a:t>
            </a:r>
            <a:r>
              <a:rPr lang="en-US" sz="3200" dirty="0"/>
              <a:t> </a:t>
            </a:r>
            <a:r>
              <a:rPr lang="en-US" sz="3200" dirty="0" err="1"/>
              <a:t>giá</a:t>
            </a:r>
            <a:r>
              <a:rPr lang="en-US" sz="3200" dirty="0"/>
              <a:t> </a:t>
            </a:r>
            <a:r>
              <a:rPr lang="en-US" sz="3200" dirty="0" err="1"/>
              <a:t>trị</a:t>
            </a:r>
            <a:r>
              <a:rPr lang="en-US" sz="3200" dirty="0"/>
              <a:t> </a:t>
            </a:r>
            <a:r>
              <a:rPr lang="en-US" sz="3200" dirty="0" err="1"/>
              <a:t>trung</a:t>
            </a:r>
            <a:r>
              <a:rPr lang="en-US" sz="3200" dirty="0"/>
              <a:t> </a:t>
            </a:r>
            <a:r>
              <a:rPr lang="en-US" sz="3200" dirty="0" err="1"/>
              <a:t>bình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7382085C-E126-4583-B160-92DB4B37897D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Sử </a:t>
                </a:r>
                <a:r>
                  <a:rPr lang="en-US" dirty="0" err="1"/>
                  <a:t>dụng</a:t>
                </a:r>
                <a:r>
                  <a:rPr lang="en-US" dirty="0"/>
                  <a:t> </a:t>
                </a:r>
                <a:r>
                  <a:rPr lang="en-US" dirty="0" err="1"/>
                  <a:t>giá</a:t>
                </a:r>
                <a:r>
                  <a:rPr lang="en-US" dirty="0"/>
                  <a:t> </a:t>
                </a:r>
                <a:r>
                  <a:rPr lang="en-US" dirty="0" err="1"/>
                  <a:t>trị</a:t>
                </a:r>
                <a:r>
                  <a:rPr lang="en-US" dirty="0"/>
                  <a:t> </a:t>
                </a:r>
                <a:r>
                  <a:rPr lang="en-US" dirty="0" err="1"/>
                  <a:t>thống</a:t>
                </a:r>
                <a:r>
                  <a:rPr lang="en-US" dirty="0"/>
                  <a:t> </a:t>
                </a:r>
                <a:r>
                  <a:rPr lang="en-US" dirty="0" err="1"/>
                  <a:t>kê</a:t>
                </a:r>
                <a:r>
                  <a:rPr lang="en-US" dirty="0"/>
                  <a:t> t</a:t>
                </a:r>
              </a:p>
              <a:p>
                <a:pPr marL="114300" indent="0">
                  <a:buNone/>
                </a:pPr>
                <a:endParaRPr lang="en-US" dirty="0"/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3200" b="1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Open Sans" panose="020B0606030504020204" pitchFamily="34" charset="0"/>
                        </a:rPr>
                        <m:t>𝒕</m:t>
                      </m:r>
                      <m:r>
                        <a:rPr lang="en-US" sz="3200" b="1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Open Sans" panose="020B0606030504020204" pitchFamily="34" charset="0"/>
                        </a:rPr>
                        <m:t>_</m:t>
                      </m:r>
                      <m:r>
                        <a:rPr lang="en-US" sz="3200" b="1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Open Sans" panose="020B0606030504020204" pitchFamily="34" charset="0"/>
                        </a:rPr>
                        <m:t>𝒔𝒕𝒂𝒕𝒊𝒔𝒕𝒊𝒄</m:t>
                      </m:r>
                      <m:r>
                        <a:rPr lang="en-US" sz="3200" b="1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Open Sans" panose="020B0606030504020204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32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</m:ctrlPr>
                        </m:fPr>
                        <m:num>
                          <m:acc>
                            <m:accPr>
                              <m:chr m:val="̅"/>
                              <m:ctrlPr>
                                <a:rPr lang="en-US" sz="3200" b="1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</a:rPr>
                              </m:ctrlPr>
                            </m:acc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</a:rPr>
                                <m:t>𝒙</m:t>
                              </m:r>
                            </m:e>
                          </m:acc>
                          <m:r>
                            <a:rPr lang="en-US" sz="32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3200" b="1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3200" b="1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</a:rPr>
                                <m:t>𝟎</m:t>
                              </m:r>
                            </m:sub>
                          </m:sSub>
                        </m:num>
                        <m:den>
                          <m:r>
                            <a:rPr lang="en-US" sz="32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  <m:t>𝒔</m:t>
                          </m:r>
                        </m:den>
                      </m:f>
                    </m:oMath>
                  </m:oMathPara>
                </a14:m>
                <a:endParaRPr lang="en-US" sz="1800" b="1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114300" indent="0">
                  <a:buNone/>
                </a:pPr>
                <a:endParaRPr lang="en-US" dirty="0"/>
              </a:p>
              <a:p>
                <a:pPr marL="11430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7382085C-E126-4583-B160-92DB4B37897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6CDDFC41-E34F-495B-9E51-724A610DE42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9500" y="1226938"/>
            <a:ext cx="4573905" cy="4511040"/>
          </a:xfrm>
          <a:prstGeom prst="rect">
            <a:avLst/>
          </a:prstGeom>
          <a:noFill/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BD6D74D-4FD3-47B4-8DEC-BD3C296B758E}"/>
              </a:ext>
            </a:extLst>
          </p:cNvPr>
          <p:cNvGrpSpPr/>
          <p:nvPr/>
        </p:nvGrpSpPr>
        <p:grpSpPr>
          <a:xfrm>
            <a:off x="1979123" y="3289375"/>
            <a:ext cx="3055585" cy="1429892"/>
            <a:chOff x="999960" y="3615443"/>
            <a:chExt cx="4452541" cy="189229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1B7B84E-A261-4F93-8EFC-BFB58F5AF480}"/>
                </a:ext>
              </a:extLst>
            </p:cNvPr>
            <p:cNvPicPr/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0955"/>
            <a:stretch/>
          </p:blipFill>
          <p:spPr bwMode="auto">
            <a:xfrm>
              <a:off x="999960" y="3615443"/>
              <a:ext cx="4452541" cy="188197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9020DF3-D945-4DBA-9B08-E79DF8EA818C}"/>
                </a:ext>
              </a:extLst>
            </p:cNvPr>
            <p:cNvGrpSpPr/>
            <p:nvPr/>
          </p:nvGrpSpPr>
          <p:grpSpPr>
            <a:xfrm>
              <a:off x="1553378" y="5184027"/>
              <a:ext cx="3137916" cy="323711"/>
              <a:chOff x="1553378" y="5184027"/>
              <a:chExt cx="3137916" cy="3237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" name="TextBox 7">
                    <a:extLst>
                      <a:ext uri="{FF2B5EF4-FFF2-40B4-BE49-F238E27FC236}">
                        <a16:creationId xmlns:a16="http://schemas.microsoft.com/office/drawing/2014/main" id="{354C21D4-5D48-475A-A834-CF263D6C5ABF}"/>
                      </a:ext>
                    </a:extLst>
                  </p:cNvPr>
                  <p:cNvSpPr txBox="1"/>
                  <p:nvPr/>
                </p:nvSpPr>
                <p:spPr>
                  <a:xfrm>
                    <a:off x="1553378" y="5199961"/>
                    <a:ext cx="1292249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type m:val="li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8" name="TextBox 7">
                    <a:extLst>
                      <a:ext uri="{FF2B5EF4-FFF2-40B4-BE49-F238E27FC236}">
                        <a16:creationId xmlns:a16="http://schemas.microsoft.com/office/drawing/2014/main" id="{354C21D4-5D48-475A-A834-CF263D6C5AB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553378" y="5199961"/>
                    <a:ext cx="1292249" cy="307777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t="-92157" b="-15294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19DE79BD-C204-40AC-95E7-5B59A4F7B8F9}"/>
                      </a:ext>
                    </a:extLst>
                  </p:cNvPr>
                  <p:cNvSpPr txBox="1"/>
                  <p:nvPr/>
                </p:nvSpPr>
                <p:spPr>
                  <a:xfrm>
                    <a:off x="3560805" y="5184027"/>
                    <a:ext cx="1130489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type m:val="li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19DE79BD-C204-40AC-95E7-5B59A4F7B8F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560805" y="5184027"/>
                    <a:ext cx="1130489" cy="307777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t="-92157" b="-15294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pic>
        <p:nvPicPr>
          <p:cNvPr id="12" name="image5.png">
            <a:extLst>
              <a:ext uri="{FF2B5EF4-FFF2-40B4-BE49-F238E27FC236}">
                <a16:creationId xmlns:a16="http://schemas.microsoft.com/office/drawing/2014/main" id="{3F3FC8B5-EEFC-4CFC-8A6B-F6D5D51BFF76}"/>
              </a:ext>
            </a:extLst>
          </p:cNvPr>
          <p:cNvPicPr/>
          <p:nvPr/>
        </p:nvPicPr>
        <p:blipFill>
          <a:blip r:embed="rId7"/>
          <a:srcRect t="5669" r="2258"/>
          <a:stretch>
            <a:fillRect/>
          </a:stretch>
        </p:blipFill>
        <p:spPr>
          <a:xfrm>
            <a:off x="464044" y="4944811"/>
            <a:ext cx="2580369" cy="1422093"/>
          </a:xfrm>
          <a:prstGeom prst="rect">
            <a:avLst/>
          </a:prstGeom>
          <a:ln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551D39-6DD0-4597-A3B3-12F3397B141F}"/>
              </a:ext>
            </a:extLst>
          </p:cNvPr>
          <p:cNvSpPr txBox="1"/>
          <p:nvPr/>
        </p:nvSpPr>
        <p:spPr>
          <a:xfrm>
            <a:off x="4701222" y="4382380"/>
            <a:ext cx="344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</a:p>
        </p:txBody>
      </p:sp>
      <p:pic>
        <p:nvPicPr>
          <p:cNvPr id="13" name="image2.png">
            <a:extLst>
              <a:ext uri="{FF2B5EF4-FFF2-40B4-BE49-F238E27FC236}">
                <a16:creationId xmlns:a16="http://schemas.microsoft.com/office/drawing/2014/main" id="{E0F56E14-692C-4D03-8D9B-572FC42E557E}"/>
              </a:ext>
            </a:extLst>
          </p:cNvPr>
          <p:cNvPicPr/>
          <p:nvPr/>
        </p:nvPicPr>
        <p:blipFill>
          <a:blip r:embed="rId8"/>
          <a:srcRect/>
          <a:stretch>
            <a:fillRect/>
          </a:stretch>
        </p:blipFill>
        <p:spPr>
          <a:xfrm>
            <a:off x="3862647" y="4869806"/>
            <a:ext cx="2580369" cy="1317813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92175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5756D-5E33-46E6-9397-FF15DDAE0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err="1"/>
              <a:t>Thực</a:t>
            </a:r>
            <a:r>
              <a:rPr lang="en-US" sz="3200" dirty="0"/>
              <a:t> </a:t>
            </a:r>
            <a:r>
              <a:rPr lang="en-US" sz="3200" dirty="0" err="1"/>
              <a:t>hiện</a:t>
            </a:r>
            <a:r>
              <a:rPr lang="en-US" sz="3200" dirty="0"/>
              <a:t> </a:t>
            </a:r>
            <a:r>
              <a:rPr lang="en-US" sz="3200" dirty="0" err="1"/>
              <a:t>kiểm</a:t>
            </a:r>
            <a:r>
              <a:rPr lang="en-US" sz="3200" dirty="0"/>
              <a:t> </a:t>
            </a:r>
            <a:r>
              <a:rPr lang="en-US" sz="3200" dirty="0" err="1"/>
              <a:t>định</a:t>
            </a:r>
            <a:r>
              <a:rPr lang="en-US" sz="3200" dirty="0"/>
              <a:t> </a:t>
            </a:r>
            <a:r>
              <a:rPr lang="en-US" sz="3200" dirty="0" err="1"/>
              <a:t>giả</a:t>
            </a:r>
            <a:r>
              <a:rPr lang="en-US" sz="3200" dirty="0"/>
              <a:t> </a:t>
            </a:r>
            <a:r>
              <a:rPr lang="en-US" sz="3200" dirty="0" err="1"/>
              <a:t>thuyết</a:t>
            </a:r>
            <a:r>
              <a:rPr lang="en-US" sz="3200" dirty="0"/>
              <a:t> </a:t>
            </a:r>
            <a:r>
              <a:rPr lang="en-US" sz="3200" dirty="0" err="1"/>
              <a:t>cho</a:t>
            </a:r>
            <a:r>
              <a:rPr lang="en-US" sz="3200" dirty="0"/>
              <a:t> </a:t>
            </a:r>
            <a:r>
              <a:rPr lang="en-US" sz="3200" dirty="0" err="1"/>
              <a:t>giá</a:t>
            </a:r>
            <a:r>
              <a:rPr lang="en-US" sz="3200" dirty="0"/>
              <a:t> </a:t>
            </a:r>
            <a:r>
              <a:rPr lang="en-US" sz="3200" dirty="0" err="1"/>
              <a:t>trị</a:t>
            </a:r>
            <a:r>
              <a:rPr lang="en-US" sz="3200" dirty="0"/>
              <a:t> </a:t>
            </a:r>
            <a:r>
              <a:rPr lang="en-US" sz="3200" dirty="0" err="1"/>
              <a:t>trung</a:t>
            </a:r>
            <a:r>
              <a:rPr lang="en-US" sz="3200" dirty="0"/>
              <a:t> </a:t>
            </a:r>
            <a:r>
              <a:rPr lang="en-US" sz="3200" dirty="0" err="1"/>
              <a:t>bình</a:t>
            </a:r>
            <a:r>
              <a:rPr lang="en-US" sz="3200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1E11A-FC00-4D91-9AE6-0562557BBB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sci</a:t>
            </a:r>
            <a:r>
              <a:rPr lang="en-US" b="1" dirty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py</a:t>
            </a:r>
            <a:r>
              <a:rPr lang="en-US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.stats.ttest</a:t>
            </a:r>
            <a:r>
              <a:rPr lang="en-US" b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_1samp(a, popmean=u0)</a:t>
            </a:r>
            <a:endParaRPr lang="en-US" sz="1800" dirty="0">
              <a:solidFill>
                <a:schemeClr val="tx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114300" indent="0">
              <a:buNone/>
            </a:pPr>
            <a:r>
              <a:rPr lang="en-US" dirty="0"/>
              <a:t>Parameters</a:t>
            </a:r>
          </a:p>
          <a:p>
            <a:pPr lvl="1"/>
            <a:r>
              <a:rPr lang="en-US" dirty="0"/>
              <a:t>a : </a:t>
            </a:r>
            <a:r>
              <a:rPr lang="en-US" dirty="0" err="1"/>
              <a:t>array_like</a:t>
            </a:r>
            <a:r>
              <a:rPr lang="en-US" dirty="0"/>
              <a:t> - 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 lvl="1"/>
            <a:r>
              <a:rPr lang="en-US" dirty="0" err="1"/>
              <a:t>popmean</a:t>
            </a:r>
            <a:r>
              <a:rPr lang="en-US" dirty="0"/>
              <a:t>: float </a:t>
            </a:r>
            <a:r>
              <a:rPr lang="en-US" dirty="0" err="1"/>
              <a:t>hoặc</a:t>
            </a:r>
            <a:r>
              <a:rPr lang="en-US" dirty="0"/>
              <a:t> array –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  <a:p>
            <a:pPr lvl="1"/>
            <a:r>
              <a:rPr lang="en-US" dirty="0"/>
              <a:t>axis: int or None, optional</a:t>
            </a:r>
          </a:p>
          <a:p>
            <a:pPr lvl="1"/>
            <a:r>
              <a:rPr lang="en-US" dirty="0" err="1"/>
              <a:t>nan_policy</a:t>
            </a:r>
            <a:r>
              <a:rPr lang="en-US" dirty="0"/>
              <a:t> : {'propagate', 'raise', 'omit'}, optional</a:t>
            </a:r>
          </a:p>
          <a:p>
            <a:pPr lvl="1"/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nan, </a:t>
            </a:r>
            <a:r>
              <a:rPr lang="en-US" dirty="0" err="1"/>
              <a:t>mặc</a:t>
            </a:r>
            <a:r>
              <a:rPr lang="en-US" dirty="0"/>
              <a:t> </a:t>
            </a:r>
            <a:r>
              <a:rPr lang="en-US" dirty="0" err="1"/>
              <a:t>định'propagate</a:t>
            </a:r>
            <a:r>
              <a:rPr lang="en-US" dirty="0"/>
              <a:t>':</a:t>
            </a:r>
          </a:p>
          <a:p>
            <a:pPr marL="114300" indent="0">
              <a:buNone/>
            </a:pPr>
            <a:r>
              <a:rPr lang="en-US" dirty="0"/>
              <a:t>Returns</a:t>
            </a:r>
          </a:p>
          <a:p>
            <a:pPr lvl="1"/>
            <a:r>
              <a:rPr lang="en-US" dirty="0"/>
              <a:t>statistic : float or array (t-statistic)        </a:t>
            </a:r>
          </a:p>
          <a:p>
            <a:pPr lvl="1"/>
            <a:r>
              <a:rPr lang="en-US" dirty="0" err="1"/>
              <a:t>pvalue</a:t>
            </a:r>
            <a:r>
              <a:rPr lang="en-US" dirty="0"/>
              <a:t> : float or array (Two-sided p-value)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9868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8398F-5056-4F2F-9DA4-1361076BF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Đọc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1FFDC-0633-467B-859F-F618CF257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20022"/>
            <a:ext cx="8372475" cy="5056942"/>
          </a:xfrm>
        </p:spPr>
        <p:txBody>
          <a:bodyPr/>
          <a:lstStyle/>
          <a:p>
            <a:pPr marL="114300" indent="0">
              <a:buNone/>
            </a:pPr>
            <a:r>
              <a:rPr lang="en-US" sz="2400" dirty="0"/>
              <a:t>Do </a:t>
            </a:r>
            <a:r>
              <a:rPr lang="en-US" sz="2400" dirty="0" err="1"/>
              <a:t>hàm</a:t>
            </a:r>
            <a:r>
              <a:rPr lang="en-US" sz="2400" dirty="0"/>
              <a:t> </a:t>
            </a:r>
            <a:r>
              <a:rPr lang="en-US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ttest_1samp </a:t>
            </a:r>
            <a:r>
              <a:rPr lang="en-US" sz="24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chỉ</a:t>
            </a:r>
            <a:r>
              <a:rPr lang="en-US" sz="24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trả</a:t>
            </a:r>
            <a:r>
              <a:rPr lang="en-US" sz="2400" dirty="0"/>
              <a:t> </a:t>
            </a:r>
            <a:r>
              <a:rPr lang="en-US" sz="2400" dirty="0" err="1"/>
              <a:t>về</a:t>
            </a:r>
            <a:r>
              <a:rPr lang="en-US" sz="2400" dirty="0"/>
              <a:t> </a:t>
            </a:r>
            <a:r>
              <a:rPr lang="en-US" sz="2400" dirty="0" err="1"/>
              <a:t>giá</a:t>
            </a:r>
            <a:r>
              <a:rPr lang="en-US" sz="2400" dirty="0"/>
              <a:t> </a:t>
            </a:r>
            <a:r>
              <a:rPr lang="en-US" sz="2400" dirty="0" err="1"/>
              <a:t>trị</a:t>
            </a:r>
            <a:r>
              <a:rPr lang="en-US" sz="2400" dirty="0"/>
              <a:t> </a:t>
            </a:r>
            <a:r>
              <a:rPr lang="en-US" sz="2400" dirty="0" err="1"/>
              <a:t>Pvalue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kiểm</a:t>
            </a:r>
            <a:r>
              <a:rPr lang="en-US" sz="2400" dirty="0"/>
              <a:t> </a:t>
            </a:r>
            <a:r>
              <a:rPr lang="en-US" sz="2400" dirty="0" err="1"/>
              <a:t>định</a:t>
            </a:r>
            <a:r>
              <a:rPr lang="en-US" sz="2400" dirty="0"/>
              <a:t> </a:t>
            </a:r>
            <a:r>
              <a:rPr lang="en-US" sz="2400" dirty="0" err="1"/>
              <a:t>hai</a:t>
            </a:r>
            <a:r>
              <a:rPr lang="en-US" sz="2400" dirty="0"/>
              <a:t> </a:t>
            </a:r>
            <a:r>
              <a:rPr lang="en-US" sz="2400" dirty="0" err="1"/>
              <a:t>phía</a:t>
            </a:r>
            <a:r>
              <a:rPr lang="en-US" sz="2400" dirty="0"/>
              <a:t> </a:t>
            </a:r>
            <a:r>
              <a:rPr lang="en-US" sz="2400" dirty="0" err="1"/>
              <a:t>nên</a:t>
            </a:r>
            <a:r>
              <a:rPr lang="en-US" sz="2400" dirty="0"/>
              <a:t> </a:t>
            </a:r>
            <a:r>
              <a:rPr lang="en-US" sz="2400" dirty="0" err="1"/>
              <a:t>cần</a:t>
            </a:r>
            <a:r>
              <a:rPr lang="en-US" sz="2400" dirty="0"/>
              <a:t> </a:t>
            </a:r>
            <a:r>
              <a:rPr lang="en-US" sz="2400" dirty="0" err="1"/>
              <a:t>kết</a:t>
            </a:r>
            <a:r>
              <a:rPr lang="en-US" sz="2400" dirty="0"/>
              <a:t> </a:t>
            </a:r>
            <a:r>
              <a:rPr lang="en-US" sz="2400" dirty="0" err="1"/>
              <a:t>hợp</a:t>
            </a:r>
            <a:r>
              <a:rPr lang="en-US" sz="2400" dirty="0"/>
              <a:t> </a:t>
            </a:r>
            <a:r>
              <a:rPr lang="en-US" sz="2400" dirty="0" err="1"/>
              <a:t>cả</a:t>
            </a:r>
            <a:r>
              <a:rPr lang="en-US" sz="2400" dirty="0"/>
              <a:t> (t- statistic, </a:t>
            </a:r>
            <a:r>
              <a:rPr lang="en-US" sz="2400" dirty="0" err="1"/>
              <a:t>pvalue</a:t>
            </a:r>
            <a:r>
              <a:rPr lang="en-US" sz="2400" dirty="0"/>
              <a:t>) </a:t>
            </a:r>
            <a:r>
              <a:rPr lang="en-US" sz="2400" dirty="0" err="1"/>
              <a:t>để</a:t>
            </a:r>
            <a:r>
              <a:rPr lang="en-US" sz="2400" dirty="0"/>
              <a:t> </a:t>
            </a:r>
            <a:r>
              <a:rPr lang="en-US" sz="2400" dirty="0" err="1"/>
              <a:t>đưa</a:t>
            </a:r>
            <a:r>
              <a:rPr lang="en-US" sz="2400" dirty="0"/>
              <a:t> ra </a:t>
            </a:r>
            <a:r>
              <a:rPr lang="en-US" sz="2400" dirty="0" err="1"/>
              <a:t>kết</a:t>
            </a:r>
            <a:r>
              <a:rPr lang="en-US" sz="2400" dirty="0"/>
              <a:t> </a:t>
            </a:r>
            <a:r>
              <a:rPr lang="en-US" sz="2400" dirty="0" err="1"/>
              <a:t>luận</a:t>
            </a:r>
            <a:endParaRPr lang="en-US" sz="2400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sz="2800" dirty="0"/>
          </a:p>
          <a:p>
            <a:pPr marL="114300" indent="0">
              <a:buNone/>
            </a:pPr>
            <a:endParaRPr lang="en-US" sz="2800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BBA7790-BEDF-4491-BE95-5E1C1C821687}"/>
              </a:ext>
            </a:extLst>
          </p:cNvPr>
          <p:cNvGrpSpPr/>
          <p:nvPr/>
        </p:nvGrpSpPr>
        <p:grpSpPr>
          <a:xfrm>
            <a:off x="8820150" y="1490119"/>
            <a:ext cx="3219450" cy="1556503"/>
            <a:chOff x="999960" y="3615443"/>
            <a:chExt cx="4452541" cy="212845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015B05C-782E-4A4A-B6B8-3D3D8F151286}"/>
                </a:ext>
              </a:extLst>
            </p:cNvPr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0955"/>
            <a:stretch/>
          </p:blipFill>
          <p:spPr bwMode="auto">
            <a:xfrm>
              <a:off x="999960" y="3615443"/>
              <a:ext cx="4452541" cy="188197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C3AB5A3-13EB-45BD-ABAB-BCE40566F3A9}"/>
                </a:ext>
              </a:extLst>
            </p:cNvPr>
            <p:cNvGrpSpPr/>
            <p:nvPr/>
          </p:nvGrpSpPr>
          <p:grpSpPr>
            <a:xfrm>
              <a:off x="1553378" y="5184027"/>
              <a:ext cx="3137916" cy="559868"/>
              <a:chOff x="1553378" y="5184027"/>
              <a:chExt cx="3137916" cy="559868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1C260956-690C-4DF2-8F79-ACA40E786CDF}"/>
                      </a:ext>
                    </a:extLst>
                  </p:cNvPr>
                  <p:cNvSpPr txBox="1"/>
                  <p:nvPr/>
                </p:nvSpPr>
                <p:spPr>
                  <a:xfrm>
                    <a:off x="1553378" y="5199961"/>
                    <a:ext cx="1292249" cy="54393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type m:val="li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1C260956-690C-4DF2-8F79-ACA40E786CD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553378" y="5199961"/>
                    <a:ext cx="1292249" cy="543934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t="-72308" r="-20915" b="-9846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A8121B9F-3E20-491D-9F42-D43365E91009}"/>
                      </a:ext>
                    </a:extLst>
                  </p:cNvPr>
                  <p:cNvSpPr txBox="1"/>
                  <p:nvPr/>
                </p:nvSpPr>
                <p:spPr>
                  <a:xfrm>
                    <a:off x="3560805" y="5184027"/>
                    <a:ext cx="1130489" cy="54393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type m:val="li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A8121B9F-3E20-491D-9F42-D43365E9100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560805" y="5184027"/>
                    <a:ext cx="1130489" cy="543934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t="-72308" r="-21642" b="-9846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4" name="Table 4">
                <a:extLst>
                  <a:ext uri="{FF2B5EF4-FFF2-40B4-BE49-F238E27FC236}">
                    <a16:creationId xmlns:a16="http://schemas.microsoft.com/office/drawing/2014/main" id="{C466B8AE-05ED-4626-A1DC-6A678EDF87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30903059"/>
                  </p:ext>
                </p:extLst>
              </p:nvPr>
            </p:nvGraphicFramePr>
            <p:xfrm>
              <a:off x="685799" y="3228975"/>
              <a:ext cx="10515600" cy="2596221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202370">
                      <a:extLst>
                        <a:ext uri="{9D8B030D-6E8A-4147-A177-3AD203B41FA5}">
                          <a16:colId xmlns:a16="http://schemas.microsoft.com/office/drawing/2014/main" val="1558919874"/>
                        </a:ext>
                      </a:extLst>
                    </a:gridCol>
                    <a:gridCol w="2128548">
                      <a:extLst>
                        <a:ext uri="{9D8B030D-6E8A-4147-A177-3AD203B41FA5}">
                          <a16:colId xmlns:a16="http://schemas.microsoft.com/office/drawing/2014/main" val="2928054207"/>
                        </a:ext>
                      </a:extLst>
                    </a:gridCol>
                    <a:gridCol w="1784043">
                      <a:extLst>
                        <a:ext uri="{9D8B030D-6E8A-4147-A177-3AD203B41FA5}">
                          <a16:colId xmlns:a16="http://schemas.microsoft.com/office/drawing/2014/main" val="1432588315"/>
                        </a:ext>
                      </a:extLst>
                    </a:gridCol>
                    <a:gridCol w="4400639">
                      <a:extLst>
                        <a:ext uri="{9D8B030D-6E8A-4147-A177-3AD203B41FA5}">
                          <a16:colId xmlns:a16="http://schemas.microsoft.com/office/drawing/2014/main" val="952424771"/>
                        </a:ext>
                      </a:extLst>
                    </a:gridCol>
                  </a:tblGrid>
                  <a:tr h="3676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Loại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kiểm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định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Bác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hỏ</a:t>
                          </a:r>
                          <a:r>
                            <a:rPr lang="en-US" sz="1800" b="1" dirty="0"/>
                            <a:t> H0, </a:t>
                          </a:r>
                          <a:r>
                            <a:rPr lang="en-US" sz="1800" b="1" dirty="0" err="1"/>
                            <a:t>chấp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nhận</a:t>
                          </a:r>
                          <a:r>
                            <a:rPr lang="en-US" sz="1800" b="1" dirty="0"/>
                            <a:t> H1 </a:t>
                          </a:r>
                          <a:r>
                            <a:rPr lang="en-US" sz="1800" b="1" dirty="0" err="1"/>
                            <a:t>khi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39306049"/>
                      </a:ext>
                    </a:extLst>
                  </a:tr>
                  <a:tr h="5826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Hai </a:t>
                          </a:r>
                          <a:r>
                            <a:rPr lang="en-US" sz="2400" dirty="0" err="1"/>
                            <a:t>phía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𝜇</m:t>
                                </m:r>
                                <m:r>
                                  <a:rPr lang="en-US" sz="2400" b="0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≠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𝑃𝑣𝑎𝑙𝑢𝑒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84542703"/>
                      </a:ext>
                    </a:extLst>
                  </a:tr>
                  <a:tr h="815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trái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𝜇</m:t>
                                </m:r>
                                <m:r>
                                  <a:rPr lang="en-US" sz="2400" b="0" i="1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≥</m:t>
                                </m:r>
                                <m:sSub>
                                  <m:sSubPr>
                                    <m:ctrlP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  <a:p>
                          <a:pPr algn="ctr"/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𝑃𝑣𝑎𝑙𝑢𝑒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&lt;2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  </m:t>
                              </m:r>
                            </m:oMath>
                          </a14:m>
                          <a:r>
                            <a:rPr lang="en-US" sz="2400" dirty="0"/>
                            <a:t>t-statistic</a:t>
                          </a:r>
                          <a:r>
                            <a:rPr lang="en-US" sz="2400" baseline="0" dirty="0"/>
                            <a:t> &lt;0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119949892"/>
                      </a:ext>
                    </a:extLst>
                  </a:tr>
                  <a:tr h="6104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phải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𝜇</m:t>
                                </m:r>
                                <m:r>
                                  <a:rPr lang="en-US" sz="2400" b="0" i="1" u="none" strike="noStrike" cap="non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sym typeface="Arial"/>
                                  </a:rPr>
                                  <m:t>≤</m:t>
                                </m:r>
                                <m:sSub>
                                  <m:sSubPr>
                                    <m:ctrlP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u="none" strike="noStrike" cap="none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sym typeface="Arial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  <a:p>
                          <a:pPr algn="ctr"/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sz="2400" b="0" smtClean="0">
                                    <a:latin typeface="Cambria Math" panose="02040503050406030204" pitchFamily="18" charset="0"/>
                                  </a:rPr>
                                  <m:t>&gt;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𝑃𝑣𝑎𝑙𝑢𝑒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&lt;2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  </m:t>
                              </m:r>
                            </m:oMath>
                          </a14:m>
                          <a:r>
                            <a:rPr lang="en-US" sz="2400" dirty="0"/>
                            <a:t>t-statistic</a:t>
                          </a:r>
                          <a:r>
                            <a:rPr lang="en-US" sz="2400" baseline="0" dirty="0"/>
                            <a:t> &gt;0</a:t>
                          </a:r>
                          <a:endParaRPr lang="en-US" sz="2400" dirty="0"/>
                        </a:p>
                        <a:p>
                          <a:pPr algn="ctr"/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0328099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4" name="Table 4">
                <a:extLst>
                  <a:ext uri="{FF2B5EF4-FFF2-40B4-BE49-F238E27FC236}">
                    <a16:creationId xmlns:a16="http://schemas.microsoft.com/office/drawing/2014/main" id="{C466B8AE-05ED-4626-A1DC-6A678EDF87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30903059"/>
                  </p:ext>
                </p:extLst>
              </p:nvPr>
            </p:nvGraphicFramePr>
            <p:xfrm>
              <a:off x="685799" y="3228975"/>
              <a:ext cx="10515600" cy="2596221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202370">
                      <a:extLst>
                        <a:ext uri="{9D8B030D-6E8A-4147-A177-3AD203B41FA5}">
                          <a16:colId xmlns:a16="http://schemas.microsoft.com/office/drawing/2014/main" val="1558919874"/>
                        </a:ext>
                      </a:extLst>
                    </a:gridCol>
                    <a:gridCol w="2128548">
                      <a:extLst>
                        <a:ext uri="{9D8B030D-6E8A-4147-A177-3AD203B41FA5}">
                          <a16:colId xmlns:a16="http://schemas.microsoft.com/office/drawing/2014/main" val="2928054207"/>
                        </a:ext>
                      </a:extLst>
                    </a:gridCol>
                    <a:gridCol w="1784043">
                      <a:extLst>
                        <a:ext uri="{9D8B030D-6E8A-4147-A177-3AD203B41FA5}">
                          <a16:colId xmlns:a16="http://schemas.microsoft.com/office/drawing/2014/main" val="1432588315"/>
                        </a:ext>
                      </a:extLst>
                    </a:gridCol>
                    <a:gridCol w="4400639">
                      <a:extLst>
                        <a:ext uri="{9D8B030D-6E8A-4147-A177-3AD203B41FA5}">
                          <a16:colId xmlns:a16="http://schemas.microsoft.com/office/drawing/2014/main" val="952424771"/>
                        </a:ext>
                      </a:extLst>
                    </a:gridCol>
                  </a:tblGrid>
                  <a:tr h="3676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Loại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kiểm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định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Bác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hỏ</a:t>
                          </a:r>
                          <a:r>
                            <a:rPr lang="en-US" sz="1800" b="1" dirty="0"/>
                            <a:t> H0, </a:t>
                          </a:r>
                          <a:r>
                            <a:rPr lang="en-US" sz="1800" b="1" dirty="0" err="1"/>
                            <a:t>chấp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nhận</a:t>
                          </a:r>
                          <a:r>
                            <a:rPr lang="en-US" sz="1800" b="1" dirty="0"/>
                            <a:t> H1 </a:t>
                          </a:r>
                          <a:r>
                            <a:rPr lang="en-US" sz="1800" b="1" dirty="0" err="1"/>
                            <a:t>khi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39306049"/>
                      </a:ext>
                    </a:extLst>
                  </a:tr>
                  <a:tr h="5826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Hai </a:t>
                          </a:r>
                          <a:r>
                            <a:rPr lang="en-US" sz="2400" dirty="0" err="1"/>
                            <a:t>phía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3429" t="-67708" r="-290571" b="-2843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43003" t="-67708" r="-247099" b="-2843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39197" t="-67708" r="-277" b="-28437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84542703"/>
                      </a:ext>
                    </a:extLst>
                  </a:tr>
                  <a:tr h="8229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trái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3429" t="-118382" r="-290571" b="-1007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43003" t="-118382" r="-247099" b="-1007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39197" t="-118382" r="-277" b="-10073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19949892"/>
                      </a:ext>
                    </a:extLst>
                  </a:tr>
                  <a:tr h="8229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phải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3429" t="-220000" r="-290571" b="-14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43003" t="-220000" r="-247099" b="-14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39197" t="-220000" r="-277" b="-14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0328099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708588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E90DCF-0013-493C-9B72-F2133A0BB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7A5CB8-395E-4C58-A4F5-F9BD0F492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85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>
            <a:spLocks noGrp="1"/>
          </p:cNvSpPr>
          <p:nvPr>
            <p:ph type="title"/>
          </p:nvPr>
        </p:nvSpPr>
        <p:spPr>
          <a:xfrm>
            <a:off x="838200" y="159419"/>
            <a:ext cx="10515600" cy="81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 SemiBold"/>
              <a:buNone/>
            </a:pPr>
            <a:r>
              <a:rPr lang="vi-VN"/>
              <a:t>Mục tiêu</a:t>
            </a:r>
            <a:endParaRPr/>
          </a:p>
        </p:txBody>
      </p:sp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838200" y="1232268"/>
            <a:ext cx="10515600" cy="4447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kê</a:t>
            </a:r>
            <a:endParaRPr lang="en-US" dirty="0"/>
          </a:p>
          <a:p>
            <a:pPr marL="22860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lý</a:t>
            </a:r>
            <a:endParaRPr lang="en-US" dirty="0"/>
          </a:p>
          <a:p>
            <a:pPr marL="22860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thuộc</a:t>
            </a:r>
            <a:endParaRPr lang="en-US" dirty="0"/>
          </a:p>
          <a:p>
            <a:pPr marL="22860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SzPts val="2800"/>
            </a:pP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độc</a:t>
            </a:r>
            <a:r>
              <a:rPr lang="en-US" dirty="0"/>
              <a:t> </a:t>
            </a:r>
            <a:r>
              <a:rPr lang="en-US" dirty="0" err="1"/>
              <a:t>lập</a:t>
            </a:r>
            <a:endParaRPr lang="en-US" dirty="0"/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SzPts val="2800"/>
            </a:pP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7131FB-0611-4A10-846F-795D2CEE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565151"/>
          </a:xfrm>
        </p:spPr>
        <p:txBody>
          <a:bodyPr/>
          <a:lstStyle/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1: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554EC3-A493-4CB3-8AE5-28D43C366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3188" y="987425"/>
            <a:ext cx="6172200" cy="417353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Out: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Statistic = 1.3922816321904066 </a:t>
            </a:r>
            <a:r>
              <a:rPr lang="en-US" sz="2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pvalue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 0.16695666625360317</a:t>
            </a:r>
            <a:endParaRPr lang="en-US" sz="20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FB8AFF-7239-46B0-863C-657D8C30255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839788" y="1695450"/>
            <a:ext cx="3932237" cy="2781300"/>
          </a:xfrm>
        </p:spPr>
        <p:txBody>
          <a:bodyPr/>
          <a:lstStyle/>
          <a:p>
            <a:pPr marL="114300" indent="0">
              <a:buNone/>
            </a:pPr>
            <a:r>
              <a:rPr lang="en-US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np</a:t>
            </a:r>
          </a:p>
          <a:p>
            <a:pPr marL="114300" indent="0">
              <a:buNone/>
            </a:pPr>
            <a:r>
              <a:rPr lang="en-US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matplotlib.pyplot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plt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114300" indent="0">
              <a:buNone/>
            </a:pPr>
            <a:r>
              <a:rPr lang="en-US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scipy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stats</a:t>
            </a:r>
          </a:p>
          <a:p>
            <a:pPr marL="114300" indent="0"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data = 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np.random.normal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114300" indent="0">
              <a:buNone/>
            </a:pP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plt.hist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(data)</a:t>
            </a:r>
          </a:p>
          <a:p>
            <a:pPr marL="114300" indent="0">
              <a:buNone/>
            </a:pPr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stats.ttest_1samp(data,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dirty="0"/>
          </a:p>
        </p:txBody>
      </p:sp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D27AA47D-C511-4203-9161-AD29E97C9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550" y="996950"/>
            <a:ext cx="4229100" cy="26421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C26790-2C6D-47A3-A722-EA183E66ADCD}"/>
              </a:ext>
            </a:extLst>
          </p:cNvPr>
          <p:cNvSpPr txBox="1"/>
          <p:nvPr/>
        </p:nvSpPr>
        <p:spPr>
          <a:xfrm>
            <a:off x="1095375" y="5170490"/>
            <a:ext cx="9420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/>
              <a:t>Kết</a:t>
            </a:r>
            <a:r>
              <a:rPr lang="en-US" sz="1800" dirty="0"/>
              <a:t> </a:t>
            </a:r>
            <a:r>
              <a:rPr lang="en-US" sz="1800" dirty="0" err="1"/>
              <a:t>luận</a:t>
            </a:r>
            <a:r>
              <a:rPr lang="en-US" sz="1800" dirty="0"/>
              <a:t>: </a:t>
            </a:r>
            <a:r>
              <a:rPr lang="en-US" sz="1800" dirty="0" err="1"/>
              <a:t>với</a:t>
            </a:r>
            <a:r>
              <a:rPr lang="en-US" sz="1800" dirty="0"/>
              <a:t> </a:t>
            </a:r>
            <a:r>
              <a:rPr lang="en-US" sz="1800" dirty="0" err="1"/>
              <a:t>mức</a:t>
            </a:r>
            <a:r>
              <a:rPr lang="en-US" sz="1800" dirty="0"/>
              <a:t> ý </a:t>
            </a:r>
            <a:r>
              <a:rPr lang="en-US" sz="1800" dirty="0" err="1"/>
              <a:t>nghĩa</a:t>
            </a:r>
            <a:r>
              <a:rPr lang="en-US" sz="1800" dirty="0"/>
              <a:t> 5%, </a:t>
            </a:r>
            <a:r>
              <a:rPr lang="en-US" sz="1800" dirty="0" err="1"/>
              <a:t>chấp</a:t>
            </a:r>
            <a:r>
              <a:rPr lang="en-US" sz="1800" dirty="0"/>
              <a:t> </a:t>
            </a:r>
            <a:r>
              <a:rPr lang="en-US" sz="1800" dirty="0" err="1"/>
              <a:t>nhận</a:t>
            </a:r>
            <a:r>
              <a:rPr lang="en-US" sz="1800" dirty="0"/>
              <a:t> </a:t>
            </a:r>
            <a:r>
              <a:rPr lang="en-US" sz="1800" dirty="0" err="1"/>
              <a:t>giả</a:t>
            </a:r>
            <a:r>
              <a:rPr lang="en-US" sz="1800" dirty="0"/>
              <a:t> </a:t>
            </a:r>
            <a:r>
              <a:rPr lang="en-US" sz="1800" dirty="0" err="1"/>
              <a:t>thuyết</a:t>
            </a:r>
            <a:r>
              <a:rPr lang="en-US" sz="1800" dirty="0"/>
              <a:t>: </a:t>
            </a:r>
            <a:r>
              <a:rPr lang="en-US" sz="1800" dirty="0" err="1"/>
              <a:t>giá</a:t>
            </a:r>
            <a:r>
              <a:rPr lang="en-US" sz="1800" dirty="0"/>
              <a:t> </a:t>
            </a:r>
            <a:r>
              <a:rPr lang="en-US" sz="1800" dirty="0" err="1"/>
              <a:t>trị</a:t>
            </a:r>
            <a:r>
              <a:rPr lang="en-US" sz="1800" dirty="0"/>
              <a:t> </a:t>
            </a:r>
            <a:r>
              <a:rPr lang="en-US" sz="1800" dirty="0" err="1"/>
              <a:t>trung</a:t>
            </a:r>
            <a:r>
              <a:rPr lang="en-US" sz="1800" dirty="0"/>
              <a:t> </a:t>
            </a:r>
            <a:r>
              <a:rPr lang="en-US" sz="1800" dirty="0" err="1"/>
              <a:t>bình</a:t>
            </a:r>
            <a:r>
              <a:rPr lang="en-US" sz="1800" dirty="0"/>
              <a:t> </a:t>
            </a:r>
            <a:r>
              <a:rPr lang="en-US" sz="1800" dirty="0" err="1"/>
              <a:t>của</a:t>
            </a:r>
            <a:r>
              <a:rPr lang="en-US" sz="1800" dirty="0"/>
              <a:t> </a:t>
            </a:r>
            <a:r>
              <a:rPr lang="en-US" sz="1800" dirty="0" err="1"/>
              <a:t>tổng</a:t>
            </a:r>
            <a:r>
              <a:rPr lang="en-US" sz="1800" dirty="0"/>
              <a:t> </a:t>
            </a:r>
            <a:r>
              <a:rPr lang="en-US" sz="1800" dirty="0" err="1"/>
              <a:t>thể</a:t>
            </a:r>
            <a:r>
              <a:rPr lang="en-US" sz="1800" dirty="0"/>
              <a:t> </a:t>
            </a:r>
            <a:r>
              <a:rPr lang="en-US" sz="1800" dirty="0" err="1"/>
              <a:t>chung</a:t>
            </a:r>
            <a:r>
              <a:rPr lang="en-US" sz="1800" dirty="0"/>
              <a:t> </a:t>
            </a:r>
            <a:r>
              <a:rPr lang="en-US" sz="1800" dirty="0" err="1"/>
              <a:t>bằng</a:t>
            </a:r>
            <a:r>
              <a:rPr lang="en-US" sz="1800" dirty="0"/>
              <a:t> 0 </a:t>
            </a:r>
          </a:p>
        </p:txBody>
      </p:sp>
    </p:spTree>
    <p:extLst>
      <p:ext uri="{BB962C8B-B14F-4D97-AF65-F5344CB8AC3E}">
        <p14:creationId xmlns:p14="http://schemas.microsoft.com/office/powerpoint/2010/main" val="2751034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7C48EFB-1DB6-4A87-82BC-5DC0D23C7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: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độc</a:t>
            </a:r>
            <a:r>
              <a:rPr lang="en-US" dirty="0"/>
              <a:t> </a:t>
            </a:r>
            <a:r>
              <a:rPr lang="en-US" dirty="0" err="1"/>
              <a:t>lập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2D99197-FBCF-4CEF-AA87-E7BBF7623A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Hai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độc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: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riêng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,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nghiên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 </a:t>
            </a:r>
            <a:r>
              <a:rPr lang="en-US" dirty="0" err="1"/>
              <a:t>mối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thu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nhập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trung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bình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trên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tháng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dân</a:t>
            </a:r>
            <a:r>
              <a:rPr lang="en-US" dirty="0"/>
              <a:t> ở </a:t>
            </a:r>
            <a:r>
              <a:rPr lang="en-US" dirty="0" err="1">
                <a:solidFill>
                  <a:srgbClr val="0070C0"/>
                </a:solidFill>
              </a:rPr>
              <a:t>Hà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Nội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Hồ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Chí</a:t>
            </a:r>
            <a:r>
              <a:rPr lang="en-US" dirty="0">
                <a:solidFill>
                  <a:srgbClr val="FF0000"/>
                </a:solidFill>
              </a:rPr>
              <a:t> Minh</a:t>
            </a:r>
          </a:p>
          <a:p>
            <a:pPr lvl="1"/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năng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suất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 err="1"/>
              <a:t>chăn</a:t>
            </a:r>
            <a:r>
              <a:rPr lang="en-US" dirty="0"/>
              <a:t> </a:t>
            </a:r>
            <a:r>
              <a:rPr lang="en-US" dirty="0" err="1"/>
              <a:t>nuôi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>
                <a:solidFill>
                  <a:srgbClr val="0070C0"/>
                </a:solidFill>
              </a:rPr>
              <a:t>thức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ăn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cũ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so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thức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ăn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mới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dục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dục</a:t>
            </a:r>
            <a:endParaRPr lang="en-US" dirty="0"/>
          </a:p>
          <a:p>
            <a:pPr lvl="1"/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bền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/ 2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lang="en-US" dirty="0"/>
          </a:p>
          <a:p>
            <a:pPr lvl="1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715707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8B70C-7109-4BFD-B2ED-CB3B2321B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: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độc</a:t>
            </a:r>
            <a:r>
              <a:rPr lang="en-US" dirty="0"/>
              <a:t> </a:t>
            </a:r>
            <a:r>
              <a:rPr lang="en-US" dirty="0" err="1"/>
              <a:t>lập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ACC9A-CB2D-40F5-B76F-A810243688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  <a:p>
            <a:pPr lvl="1"/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, </a:t>
            </a:r>
            <a:r>
              <a:rPr lang="en-US" dirty="0" err="1"/>
              <a:t>tuân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</a:t>
            </a:r>
            <a:r>
              <a:rPr lang="en-US" dirty="0" err="1"/>
              <a:t>chuẩn</a:t>
            </a:r>
            <a:endParaRPr lang="en-US" dirty="0"/>
          </a:p>
          <a:p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kê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CFFCD600-5E07-4E4A-AF8E-D514E3BE9D2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76062553"/>
                  </p:ext>
                </p:extLst>
              </p:nvPr>
            </p:nvGraphicFramePr>
            <p:xfrm>
              <a:off x="1790700" y="3141757"/>
              <a:ext cx="8140699" cy="2582177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312253">
                      <a:extLst>
                        <a:ext uri="{9D8B030D-6E8A-4147-A177-3AD203B41FA5}">
                          <a16:colId xmlns:a16="http://schemas.microsoft.com/office/drawing/2014/main" val="1558919874"/>
                        </a:ext>
                      </a:extLst>
                    </a:gridCol>
                    <a:gridCol w="3365394">
                      <a:extLst>
                        <a:ext uri="{9D8B030D-6E8A-4147-A177-3AD203B41FA5}">
                          <a16:colId xmlns:a16="http://schemas.microsoft.com/office/drawing/2014/main" val="2928054207"/>
                        </a:ext>
                      </a:extLst>
                    </a:gridCol>
                    <a:gridCol w="2463052">
                      <a:extLst>
                        <a:ext uri="{9D8B030D-6E8A-4147-A177-3AD203B41FA5}">
                          <a16:colId xmlns:a16="http://schemas.microsoft.com/office/drawing/2014/main" val="1432588315"/>
                        </a:ext>
                      </a:extLst>
                    </a:gridCol>
                  </a:tblGrid>
                  <a:tr h="3676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Loại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kiểm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định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39306049"/>
                      </a:ext>
                    </a:extLst>
                  </a:tr>
                  <a:tr h="5826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Hai </a:t>
                          </a:r>
                          <a:r>
                            <a:rPr lang="en-US" sz="2400" dirty="0" err="1"/>
                            <a:t>phía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≠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84542703"/>
                      </a:ext>
                    </a:extLst>
                  </a:tr>
                  <a:tr h="815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trái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≥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119949892"/>
                      </a:ext>
                    </a:extLst>
                  </a:tr>
                  <a:tr h="815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phải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≤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&gt;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0328099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CFFCD600-5E07-4E4A-AF8E-D514E3BE9D2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76062553"/>
                  </p:ext>
                </p:extLst>
              </p:nvPr>
            </p:nvGraphicFramePr>
            <p:xfrm>
              <a:off x="1790700" y="3141757"/>
              <a:ext cx="8140699" cy="2582177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312253">
                      <a:extLst>
                        <a:ext uri="{9D8B030D-6E8A-4147-A177-3AD203B41FA5}">
                          <a16:colId xmlns:a16="http://schemas.microsoft.com/office/drawing/2014/main" val="1558919874"/>
                        </a:ext>
                      </a:extLst>
                    </a:gridCol>
                    <a:gridCol w="3365394">
                      <a:extLst>
                        <a:ext uri="{9D8B030D-6E8A-4147-A177-3AD203B41FA5}">
                          <a16:colId xmlns:a16="http://schemas.microsoft.com/office/drawing/2014/main" val="2928054207"/>
                        </a:ext>
                      </a:extLst>
                    </a:gridCol>
                    <a:gridCol w="2463052">
                      <a:extLst>
                        <a:ext uri="{9D8B030D-6E8A-4147-A177-3AD203B41FA5}">
                          <a16:colId xmlns:a16="http://schemas.microsoft.com/office/drawing/2014/main" val="1432588315"/>
                        </a:ext>
                      </a:extLst>
                    </a:gridCol>
                  </a:tblGrid>
                  <a:tr h="3676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Loại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kiểm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định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39306049"/>
                      </a:ext>
                    </a:extLst>
                  </a:tr>
                  <a:tr h="5826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Hai </a:t>
                          </a:r>
                          <a:r>
                            <a:rPr lang="en-US" sz="2400" dirty="0" err="1"/>
                            <a:t>phía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9022" t="-67708" r="-73732" b="-2822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30370" t="-67708" r="-494" b="-2822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84542703"/>
                      </a:ext>
                    </a:extLst>
                  </a:tr>
                  <a:tr h="815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trái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9022" t="-120149" r="-73732" b="-1022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30370" t="-120149" r="-494" b="-10223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19949892"/>
                      </a:ext>
                    </a:extLst>
                  </a:tr>
                  <a:tr h="815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phải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9022" t="-220149" r="-73732" b="-22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30370" t="-220149" r="-494" b="-223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0328099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917345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5A1B-1A24-42A7-A6DD-8DA825D10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: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độc</a:t>
            </a:r>
            <a:r>
              <a:rPr lang="en-US" dirty="0"/>
              <a:t> </a:t>
            </a:r>
            <a:r>
              <a:rPr lang="en-US" dirty="0" err="1"/>
              <a:t>lập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B26444E1-7D19-4843-98AB-9FE515688F34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000" dirty="0"/>
                  <a:t>Thực </a:t>
                </a:r>
                <a:r>
                  <a:rPr lang="en-US" sz="2000" dirty="0" err="1"/>
                  <a:t>hiện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kiểm</a:t>
                </a:r>
                <a:r>
                  <a:rPr lang="en-US" sz="2000" dirty="0"/>
                  <a:t> </a:t>
                </a:r>
                <a:r>
                  <a:rPr lang="en-US" sz="2000" dirty="0" err="1"/>
                  <a:t>định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với</a:t>
                </a:r>
                <a:r>
                  <a:rPr lang="en-US" sz="2000" dirty="0"/>
                  <a:t> Python</a:t>
                </a:r>
              </a:p>
              <a:p>
                <a:pPr marL="114300" indent="0">
                  <a:buNone/>
                </a:pPr>
                <a:r>
                  <a:rPr lang="en-US" sz="2000" dirty="0" err="1"/>
                  <a:t>Hàm</a:t>
                </a:r>
                <a:r>
                  <a:rPr lang="en-US" sz="2000" dirty="0"/>
                  <a:t> </a:t>
                </a:r>
                <a:r>
                  <a:rPr lang="en-US" sz="2000" b="1" dirty="0" err="1"/>
                  <a:t>scipy.stats.ttest</a:t>
                </a:r>
                <a:r>
                  <a:rPr lang="en-US" sz="2000" b="1" err="1"/>
                  <a:t>_</a:t>
                </a:r>
                <a:r>
                  <a:rPr lang="en-US" sz="2000" b="1"/>
                  <a:t>ind(a, b, equal_var) </a:t>
                </a:r>
                <a:endParaRPr lang="en-US" sz="2000" b="1" dirty="0"/>
              </a:p>
              <a:p>
                <a:pPr marL="114300" indent="0">
                  <a:buNone/>
                </a:pPr>
                <a:r>
                  <a:rPr lang="en-US" sz="2000" dirty="0">
                    <a:latin typeface="Consolas" panose="020B0609020204030204" pitchFamily="49" charset="0"/>
                  </a:rPr>
                  <a:t>Parameter: </a:t>
                </a:r>
              </a:p>
              <a:p>
                <a:pPr lvl="1"/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a, b: </a:t>
                </a:r>
                <a:r>
                  <a:rPr lang="en-US" sz="1600" i="1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array_like</a:t>
                </a:r>
                <a:endParaRPr lang="en-US" sz="1600" i="1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lvl="1"/>
                <a:r>
                  <a:rPr lang="en-US" sz="1600" i="1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equal_var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: bool, optional (</a:t>
                </a:r>
                <a:r>
                  <a:rPr lang="en-US" sz="1600" i="1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thường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600" i="1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chọn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600" i="1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equal_var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= False </a:t>
                </a:r>
                <a:r>
                  <a:rPr lang="en-US" sz="1600" i="1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khi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600" i="1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không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600" i="1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có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600" i="1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thông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tin)</a:t>
                </a:r>
              </a:p>
              <a:p>
                <a:pPr lvl="1"/>
                <a:r>
                  <a:rPr lang="en-US" sz="16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nan_policy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: 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{‘propagate’, ‘raise’, ‘omit’}, optional</a:t>
                </a:r>
              </a:p>
              <a:p>
                <a:pPr marL="114300" indent="0">
                  <a:buNone/>
                </a:pP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Return Values</a:t>
                </a:r>
                <a:endParaRPr lang="en-US" sz="1800" dirty="0">
                  <a:solidFill>
                    <a:srgbClr val="76838F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742950" lvl="1" indent="-285750">
                  <a:lnSpc>
                    <a:spcPct val="115000"/>
                  </a:lnSpc>
                  <a:spcBef>
                    <a:spcPts val="0"/>
                  </a:spcBef>
                </a:pP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Statistic: 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float or array (t – statistic)</a:t>
                </a:r>
                <a:endParaRPr lang="en-US" sz="1600" dirty="0">
                  <a:solidFill>
                    <a:srgbClr val="76838F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742950" lvl="1" indent="-285750">
                  <a:lnSpc>
                    <a:spcPct val="115000"/>
                  </a:lnSpc>
                  <a:spcBef>
                    <a:spcPts val="0"/>
                  </a:spcBef>
                </a:pPr>
                <a:r>
                  <a:rPr lang="en-US" sz="16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Pvalue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: 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float or array </a:t>
                </a:r>
                <a:r>
                  <a:rPr lang="en-US" sz="1600" i="1" dirty="0">
                    <a:solidFill>
                      <a:srgbClr val="76838F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(</a:t>
                </a:r>
                <a:r>
                  <a:rPr lang="en-US" sz="16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giá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 </a:t>
                </a:r>
                <a:r>
                  <a:rPr lang="en-US" sz="16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trị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 p values 2 </a:t>
                </a:r>
                <a:r>
                  <a:rPr lang="en-US" sz="16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phía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)</a:t>
                </a:r>
              </a:p>
              <a:p>
                <a:pPr marL="457200" lvl="1" indent="0">
                  <a:lnSpc>
                    <a:spcPct val="115000"/>
                  </a:lnSpc>
                  <a:spcBef>
                    <a:spcPts val="0"/>
                  </a:spcBef>
                  <a:buNone/>
                </a:pPr>
                <a:endParaRPr lang="en-US" sz="1600" dirty="0">
                  <a:solidFill>
                    <a:srgbClr val="000000"/>
                  </a:solidFill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0" indent="0">
                  <a:lnSpc>
                    <a:spcPct val="115000"/>
                  </a:lnSpc>
                  <a:spcBef>
                    <a:spcPts val="0"/>
                  </a:spcBef>
                  <a:buNone/>
                </a:pPr>
                <a:r>
                  <a:rPr lang="en-US" sz="2000" b="1" dirty="0" err="1">
                    <a:solidFill>
                      <a:srgbClr val="C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Lưu</a:t>
                </a:r>
                <a:r>
                  <a:rPr lang="en-US" sz="2000" b="1" dirty="0">
                    <a:solidFill>
                      <a:srgbClr val="C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ý: </a:t>
                </a:r>
                <a:r>
                  <a:rPr lang="en-US" sz="2000" b="1" dirty="0" err="1"/>
                  <a:t>trong</a:t>
                </a:r>
                <a:r>
                  <a:rPr lang="en-US" sz="2000" b="1" dirty="0"/>
                  <a:t> </a:t>
                </a:r>
                <a:r>
                  <a:rPr lang="en-US" sz="2000" b="1" dirty="0" err="1"/>
                  <a:t>hàm</a:t>
                </a:r>
                <a:r>
                  <a:rPr lang="en-US" sz="2000" b="1" dirty="0"/>
                  <a:t> </a:t>
                </a:r>
                <a:r>
                  <a:rPr lang="en-US" sz="2000" b="1" dirty="0" err="1"/>
                  <a:t>scipy.stats.ttest_ind</a:t>
                </a:r>
                <a:r>
                  <a:rPr lang="en-US" sz="2000" b="1" dirty="0"/>
                  <a:t>, </a:t>
                </a:r>
                <a:r>
                  <a:rPr lang="en-US" sz="2000" b="1" dirty="0" err="1"/>
                  <a:t>giá</a:t>
                </a:r>
                <a:r>
                  <a:rPr lang="en-US" sz="2000" b="1" dirty="0"/>
                  <a:t> </a:t>
                </a:r>
                <a:r>
                  <a:rPr lang="en-US" sz="2000" b="1" dirty="0" err="1"/>
                  <a:t>trị</a:t>
                </a:r>
                <a:r>
                  <a:rPr lang="en-US" sz="20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, </a:t>
                </a:r>
                <a:r>
                  <a:rPr lang="en-US" sz="2000" b="1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phép</a:t>
                </a:r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2000" b="1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kiểm</a:t>
                </a:r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2000" b="1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định</a:t>
                </a:r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2000" b="1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hai</a:t>
                </a:r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2000" b="1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phía</a:t>
                </a:r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</a:p>
              <a:p>
                <a:pPr indent="-457200">
                  <a:lnSpc>
                    <a:spcPct val="115000"/>
                  </a:lnSpc>
                  <a:spcBef>
                    <a:spcPts val="0"/>
                  </a:spcBef>
                  <a:buAutoNum type="arabicPeriod"/>
                </a:pP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Để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kiểm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định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cho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giả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thuyết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H0: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𝜇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1</m:t>
                        </m:r>
                      </m:sub>
                    </m:sSub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−</m:t>
                    </m:r>
                    <m:sSub>
                      <m:sSub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𝜇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2</m:t>
                        </m:r>
                      </m:sub>
                    </m:sSub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=</m:t>
                    </m:r>
                    <m:sSub>
                      <m:sSub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𝜇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,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cần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biến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đổi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giá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trị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của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tham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số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đầu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vào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𝑏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=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𝑏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+</m:t>
                    </m:r>
                    <m:sSub>
                      <m:sSub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 </m:t>
                        </m:r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𝜇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hoặc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(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𝑎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=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𝑎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 + </m:t>
                    </m:r>
                    <m:sSub>
                      <m:sSub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𝜇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)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trước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khi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thực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hiện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kiểm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định</a:t>
                </a:r>
                <a:endParaRPr lang="en-US" sz="1800" dirty="0">
                  <a:solidFill>
                    <a:schemeClr val="tx1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0" indent="0">
                  <a:lnSpc>
                    <a:spcPct val="115000"/>
                  </a:lnSpc>
                  <a:spcBef>
                    <a:spcPts val="0"/>
                  </a:spcBef>
                  <a:buNone/>
                </a:pPr>
                <a:endParaRPr lang="en-US" sz="1800" dirty="0">
                  <a:solidFill>
                    <a:schemeClr val="tx1"/>
                  </a:solidFill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0" indent="0">
                  <a:lnSpc>
                    <a:spcPct val="115000"/>
                  </a:lnSpc>
                  <a:spcBef>
                    <a:spcPts val="0"/>
                  </a:spcBef>
                  <a:buNone/>
                </a:pP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2.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Cách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đọc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kết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quả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kiểm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định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tương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tự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như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với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hàm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/>
                  <a:t>scipy.stats.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ttest_1samp</a:t>
                </a:r>
                <a:endParaRPr lang="en-US" sz="1800" dirty="0">
                  <a:solidFill>
                    <a:schemeClr val="tx1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indent="-457200">
                  <a:lnSpc>
                    <a:spcPct val="115000"/>
                  </a:lnSpc>
                  <a:spcBef>
                    <a:spcPts val="0"/>
                  </a:spcBef>
                  <a:buAutoNum type="arabicPeriod"/>
                </a:pPr>
                <a:endParaRPr lang="en-US" sz="2000" b="1" dirty="0">
                  <a:solidFill>
                    <a:srgbClr val="C00000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0" indent="0">
                  <a:lnSpc>
                    <a:spcPct val="115000"/>
                  </a:lnSpc>
                  <a:spcBef>
                    <a:spcPts val="0"/>
                  </a:spcBef>
                  <a:buNone/>
                </a:pPr>
                <a:endParaRPr lang="en-US" sz="2000" b="1" dirty="0">
                  <a:solidFill>
                    <a:srgbClr val="C00000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114300" indent="0">
                  <a:buNone/>
                </a:pPr>
                <a:endParaRPr lang="en-US" sz="18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114300" indent="0">
                  <a:buNone/>
                </a:pPr>
                <a:endParaRPr lang="en-US" sz="18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114300" indent="0">
                  <a:buNone/>
                </a:pPr>
                <a:endParaRPr lang="en-US" sz="18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114300" indent="0">
                  <a:buNone/>
                </a:pPr>
                <a:endParaRPr lang="en-US" b="1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B26444E1-7D19-4843-98AB-9FE515688F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74299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FA8FB3-F0DF-4D34-A641-A39FE1D01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BB94C7-88E2-46EC-AFE6-F225B19DAA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5619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F98A69-A1FC-40AC-AB5D-63FB2E527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1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F0FAF2-1788-4D07-A34A-3764491FF9F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57176" y="2057400"/>
            <a:ext cx="4514850" cy="3811588"/>
          </a:xfrm>
        </p:spPr>
        <p:txBody>
          <a:bodyPr/>
          <a:lstStyle/>
          <a:p>
            <a:pPr algn="just"/>
            <a:r>
              <a:rPr lang="en-US" sz="1600" dirty="0"/>
              <a:t>	N</a:t>
            </a:r>
            <a:r>
              <a:rPr lang="vi-VN" sz="1600" dirty="0" err="1"/>
              <a:t>gười</a:t>
            </a:r>
            <a:r>
              <a:rPr lang="vi-VN" sz="1600" dirty="0"/>
              <a:t> ta cho </a:t>
            </a:r>
            <a:r>
              <a:rPr lang="vi-VN" sz="1600" dirty="0" err="1"/>
              <a:t>rằng</a:t>
            </a:r>
            <a:r>
              <a:rPr lang="vi-VN" sz="1600" dirty="0"/>
              <a:t> </a:t>
            </a:r>
            <a:r>
              <a:rPr lang="vi-VN" sz="1600" dirty="0" err="1"/>
              <a:t>loại</a:t>
            </a:r>
            <a:r>
              <a:rPr lang="vi-VN" sz="1600" dirty="0"/>
              <a:t> </a:t>
            </a:r>
            <a:r>
              <a:rPr lang="vi-VN" sz="1600" dirty="0" err="1"/>
              <a:t>thức</a:t>
            </a:r>
            <a:r>
              <a:rPr lang="vi-VN" sz="1600" dirty="0"/>
              <a:t> ăn chăn</a:t>
            </a:r>
            <a:r>
              <a:rPr lang="en-US" sz="1600" dirty="0"/>
              <a:t> </a:t>
            </a:r>
            <a:r>
              <a:rPr lang="vi-VN" sz="1600" dirty="0"/>
              <a:t>nuôi </a:t>
            </a:r>
            <a:r>
              <a:rPr lang="vi-VN" sz="1600" dirty="0" err="1"/>
              <a:t>mới</a:t>
            </a:r>
            <a:r>
              <a:rPr lang="vi-VN" sz="1600" dirty="0"/>
              <a:t> </a:t>
            </a:r>
            <a:r>
              <a:rPr lang="vi-VN" sz="1600" dirty="0" err="1"/>
              <a:t>sẽ</a:t>
            </a:r>
            <a:r>
              <a:rPr lang="vi-VN" sz="1600" dirty="0"/>
              <a:t> </a:t>
            </a:r>
            <a:r>
              <a:rPr lang="vi-VN" sz="1600" dirty="0" err="1"/>
              <a:t>làm</a:t>
            </a:r>
            <a:r>
              <a:rPr lang="vi-VN" sz="1600" dirty="0"/>
              <a:t> tăng </a:t>
            </a:r>
            <a:r>
              <a:rPr lang="vi-VN" sz="1600" dirty="0" err="1"/>
              <a:t>trọng</a:t>
            </a:r>
            <a:r>
              <a:rPr lang="vi-VN" sz="1600" dirty="0"/>
              <a:t> </a:t>
            </a:r>
            <a:r>
              <a:rPr lang="vi-VN" sz="1600" dirty="0" err="1"/>
              <a:t>lượng</a:t>
            </a:r>
            <a:r>
              <a:rPr lang="vi-VN" sz="1600" dirty="0"/>
              <a:t> trung </a:t>
            </a:r>
            <a:r>
              <a:rPr lang="vi-VN" sz="1600" dirty="0" err="1"/>
              <a:t>bình</a:t>
            </a:r>
            <a:r>
              <a:rPr lang="vi-VN" sz="1600" dirty="0"/>
              <a:t> </a:t>
            </a:r>
            <a:r>
              <a:rPr lang="vi-VN" sz="1600" dirty="0" err="1"/>
              <a:t>của</a:t>
            </a:r>
            <a:r>
              <a:rPr lang="vi-VN" sz="1600" dirty="0"/>
              <a:t> </a:t>
            </a:r>
            <a:r>
              <a:rPr lang="vi-VN" sz="1600" dirty="0" err="1"/>
              <a:t>mỗi</a:t>
            </a:r>
            <a:r>
              <a:rPr lang="vi-VN" sz="1600" dirty="0"/>
              <a:t> con </a:t>
            </a:r>
            <a:r>
              <a:rPr lang="vi-VN" sz="1600" dirty="0" err="1"/>
              <a:t>lợn</a:t>
            </a:r>
            <a:r>
              <a:rPr lang="vi-VN" sz="1600" dirty="0"/>
              <a:t> so </a:t>
            </a:r>
            <a:r>
              <a:rPr lang="vi-VN" sz="1600" dirty="0" err="1"/>
              <a:t>với</a:t>
            </a:r>
            <a:r>
              <a:rPr lang="vi-VN" sz="1600" dirty="0"/>
              <a:t> </a:t>
            </a:r>
            <a:r>
              <a:rPr lang="vi-VN" sz="1600" dirty="0" err="1"/>
              <a:t>thức</a:t>
            </a:r>
            <a:r>
              <a:rPr lang="vi-VN" sz="1600" dirty="0"/>
              <a:t> ăn </a:t>
            </a:r>
            <a:r>
              <a:rPr lang="vi-VN" sz="1600" dirty="0" err="1"/>
              <a:t>cũ</a:t>
            </a:r>
            <a:r>
              <a:rPr lang="vi-VN" sz="1600" dirty="0"/>
              <a:t> khi </a:t>
            </a:r>
            <a:r>
              <a:rPr lang="en-US" sz="1600" dirty="0" err="1"/>
              <a:t>xuất</a:t>
            </a:r>
            <a:r>
              <a:rPr lang="vi-VN" sz="1600" dirty="0"/>
              <a:t> </a:t>
            </a:r>
            <a:r>
              <a:rPr lang="vi-VN" sz="1600" dirty="0" err="1"/>
              <a:t>chuồng</a:t>
            </a:r>
            <a:r>
              <a:rPr lang="vi-VN" sz="1600" dirty="0"/>
              <a:t>  thêm 2kg/con</a:t>
            </a:r>
            <a:r>
              <a:rPr lang="vi-VN" sz="1600"/>
              <a:t>. </a:t>
            </a:r>
            <a:endParaRPr lang="en-US" sz="1600"/>
          </a:p>
          <a:p>
            <a:pPr algn="just"/>
            <a:r>
              <a:rPr lang="vi-VN" sz="1600"/>
              <a:t>Người </a:t>
            </a:r>
            <a:r>
              <a:rPr lang="vi-VN" sz="1600" dirty="0"/>
              <a:t>ta </a:t>
            </a:r>
            <a:r>
              <a:rPr lang="vi-VN" sz="1600" dirty="0" err="1"/>
              <a:t>tiến</a:t>
            </a:r>
            <a:r>
              <a:rPr lang="vi-VN" sz="1600" dirty="0"/>
              <a:t> </a:t>
            </a:r>
            <a:r>
              <a:rPr lang="vi-VN" sz="1600" dirty="0" err="1"/>
              <a:t>hành</a:t>
            </a:r>
            <a:r>
              <a:rPr lang="vi-VN" sz="1600" dirty="0"/>
              <a:t> cân 50 con </a:t>
            </a:r>
            <a:r>
              <a:rPr lang="vi-VN" sz="1600" dirty="0" err="1"/>
              <a:t>lợn</a:t>
            </a:r>
            <a:r>
              <a:rPr lang="vi-VN" sz="1600" dirty="0"/>
              <a:t> </a:t>
            </a:r>
            <a:r>
              <a:rPr lang="vi-VN" sz="1600" dirty="0" err="1"/>
              <a:t>của</a:t>
            </a:r>
            <a:r>
              <a:rPr lang="vi-VN" sz="1600" dirty="0"/>
              <a:t> </a:t>
            </a:r>
            <a:r>
              <a:rPr lang="vi-VN" sz="1600" dirty="0" err="1"/>
              <a:t>nhóm</a:t>
            </a:r>
            <a:r>
              <a:rPr lang="vi-VN" sz="1600" dirty="0"/>
              <a:t> </a:t>
            </a:r>
            <a:r>
              <a:rPr lang="vi-VN" sz="1600" dirty="0" err="1"/>
              <a:t>lợn</a:t>
            </a:r>
            <a:r>
              <a:rPr lang="vi-VN" sz="1600" dirty="0"/>
              <a:t> </a:t>
            </a:r>
            <a:r>
              <a:rPr lang="vi-VN" sz="1600" dirty="0" err="1"/>
              <a:t>được</a:t>
            </a:r>
            <a:r>
              <a:rPr lang="vi-VN" sz="1600" dirty="0"/>
              <a:t> cho </a:t>
            </a:r>
            <a:r>
              <a:rPr lang="vi-VN" sz="1600" dirty="0" err="1"/>
              <a:t>thức</a:t>
            </a:r>
            <a:r>
              <a:rPr lang="vi-VN" sz="1600" dirty="0"/>
              <a:t> ăn </a:t>
            </a:r>
            <a:r>
              <a:rPr lang="vi-VN" sz="1600" dirty="0" err="1"/>
              <a:t>cũ</a:t>
            </a:r>
            <a:r>
              <a:rPr lang="vi-VN" sz="1600" dirty="0"/>
              <a:t>, </a:t>
            </a:r>
            <a:r>
              <a:rPr lang="vi-VN" sz="1600" dirty="0" err="1"/>
              <a:t>và</a:t>
            </a:r>
            <a:r>
              <a:rPr lang="vi-VN" sz="1600" dirty="0"/>
              <a:t> 50 con </a:t>
            </a:r>
            <a:r>
              <a:rPr lang="vi-VN" sz="1600" dirty="0" err="1"/>
              <a:t>lợn</a:t>
            </a:r>
            <a:r>
              <a:rPr lang="vi-VN" sz="1600" dirty="0"/>
              <a:t> </a:t>
            </a:r>
            <a:r>
              <a:rPr lang="vi-VN" sz="1600" dirty="0" err="1"/>
              <a:t>được</a:t>
            </a:r>
            <a:r>
              <a:rPr lang="vi-VN" sz="1600" dirty="0"/>
              <a:t> chăn nuôi </a:t>
            </a:r>
            <a:r>
              <a:rPr lang="vi-VN" sz="1600" dirty="0" err="1"/>
              <a:t>bằng</a:t>
            </a:r>
            <a:r>
              <a:rPr lang="vi-VN" sz="1600" dirty="0"/>
              <a:t> </a:t>
            </a:r>
            <a:r>
              <a:rPr lang="vi-VN" sz="1600" dirty="0" err="1"/>
              <a:t>thức</a:t>
            </a:r>
            <a:r>
              <a:rPr lang="vi-VN" sz="1600" dirty="0"/>
              <a:t> anh </a:t>
            </a:r>
            <a:r>
              <a:rPr lang="vi-VN" sz="1600" dirty="0" err="1"/>
              <a:t>cũ</a:t>
            </a:r>
            <a:r>
              <a:rPr lang="vi-VN" sz="1600" dirty="0"/>
              <a:t>. </a:t>
            </a:r>
            <a:r>
              <a:rPr lang="vi-VN" sz="1600" dirty="0" err="1"/>
              <a:t>Với</a:t>
            </a:r>
            <a:r>
              <a:rPr lang="vi-VN" sz="1600" dirty="0"/>
              <a:t> </a:t>
            </a:r>
            <a:r>
              <a:rPr lang="vi-VN" sz="1600" dirty="0" err="1"/>
              <a:t>mức</a:t>
            </a:r>
            <a:r>
              <a:rPr lang="vi-VN" sz="1600" dirty="0"/>
              <a:t> ý </a:t>
            </a:r>
            <a:r>
              <a:rPr lang="vi-VN" sz="1600" dirty="0" err="1"/>
              <a:t>nghĩa</a:t>
            </a:r>
            <a:r>
              <a:rPr lang="vi-VN" sz="1600" dirty="0"/>
              <a:t> </a:t>
            </a:r>
            <a:r>
              <a:rPr lang="vi-VN" sz="1600" dirty="0" err="1"/>
              <a:t>bằng</a:t>
            </a:r>
            <a:r>
              <a:rPr lang="vi-VN" sz="1600" dirty="0"/>
              <a:t> 10%</a:t>
            </a:r>
            <a:r>
              <a:rPr lang="en-US" sz="1600" dirty="0"/>
              <a:t> </a:t>
            </a:r>
            <a:r>
              <a:rPr lang="en-US" sz="1600" dirty="0" err="1"/>
              <a:t>hãy</a:t>
            </a:r>
            <a:r>
              <a:rPr lang="en-US" sz="1600" dirty="0"/>
              <a:t> </a:t>
            </a:r>
            <a:r>
              <a:rPr lang="en-US" sz="1600" dirty="0" err="1"/>
              <a:t>kiểm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giả</a:t>
            </a:r>
            <a:r>
              <a:rPr lang="en-US" sz="1600" dirty="0"/>
              <a:t> </a:t>
            </a:r>
            <a:r>
              <a:rPr lang="en-US" sz="1600" dirty="0" err="1"/>
              <a:t>thuyết</a:t>
            </a:r>
            <a:r>
              <a:rPr lang="en-US" sz="1600" dirty="0"/>
              <a:t> </a:t>
            </a:r>
            <a:r>
              <a:rPr lang="en-US" sz="1600" dirty="0" err="1"/>
              <a:t>trên</a:t>
            </a:r>
            <a:endParaRPr lang="en-US" sz="1600" dirty="0"/>
          </a:p>
          <a:p>
            <a:endParaRPr lang="en-US" dirty="0"/>
          </a:p>
        </p:txBody>
      </p:sp>
      <p:pic>
        <p:nvPicPr>
          <p:cNvPr id="10" name="Picture 9" descr="Chart, histogram, scatter chart&#10;&#10;Description automatically generated">
            <a:extLst>
              <a:ext uri="{FF2B5EF4-FFF2-40B4-BE49-F238E27FC236}">
                <a16:creationId xmlns:a16="http://schemas.microsoft.com/office/drawing/2014/main" id="{DA00F38E-77AF-43A1-9DD2-CA7F63EB0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15687"/>
            <a:ext cx="4753166" cy="457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7497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BF027A3E-C81E-4A02-B0B5-C1A6D2C40FA5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56526" y="995423"/>
                <a:ext cx="10497273" cy="5181541"/>
              </a:xfrm>
            </p:spPr>
            <p:txBody>
              <a:bodyPr>
                <a:normAutofit fontScale="92500" lnSpcReduction="20000"/>
              </a:bodyPr>
              <a:lstStyle/>
              <a:p>
                <a:pPr marL="0" marR="0" indent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𝐻</m:t>
                        </m:r>
                      </m:e>
                      <m:sub>
                        <m: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0</m:t>
                        </m:r>
                      </m:sub>
                    </m:sSub>
                    <m:r>
                      <a:rPr lang="en-US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:</m:t>
                    </m:r>
                    <m:sSub>
                      <m:sSubPr>
                        <m:ctrlP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𝜇</m:t>
                        </m:r>
                      </m:e>
                      <m:sub>
                        <m: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1</m:t>
                        </m:r>
                      </m:sub>
                    </m:sSub>
                    <m:r>
                      <a:rPr lang="en-US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−</m:t>
                    </m:r>
                    <m:sSub>
                      <m:sSubPr>
                        <m:ctrlP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𝜇</m:t>
                        </m:r>
                      </m:e>
                      <m:sub>
                        <m: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2</m:t>
                        </m:r>
                      </m:sub>
                    </m:sSub>
                    <m:r>
                      <a:rPr lang="en-US" sz="2600" b="0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≥</m:t>
                    </m:r>
                    <m:r>
                      <a:rPr lang="en-US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 2</m:t>
                    </m:r>
                  </m:oMath>
                </a14:m>
                <a:r>
                  <a:rPr lang="en-US" sz="2600" dirty="0">
                    <a:solidFill>
                      <a:schemeClr val="tx1"/>
                    </a:solidFill>
                    <a:effectLst/>
                    <a:latin typeface="Open Sans" panose="020B0606030504020204" pitchFamily="34" charset="0"/>
                    <a:ea typeface="Open Sans" panose="020B0606030504020204" pitchFamily="34" charset="0"/>
                  </a:rPr>
                  <a:t>       </a:t>
                </a:r>
                <a:r>
                  <a:rPr lang="en-US" sz="26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</a:rPr>
                  <a:t>(</a:t>
                </a:r>
                <a:r>
                  <a:rPr lang="en-US" sz="2600" dirty="0" err="1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</a:rPr>
                  <a:t>trong</a:t>
                </a:r>
                <a:r>
                  <a:rPr lang="en-US" sz="26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</a:rPr>
                  <a:t> </a:t>
                </a:r>
                <a:r>
                  <a:rPr lang="en-US" sz="2600" dirty="0" err="1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</a:rPr>
                  <a:t>đó</a:t>
                </a:r>
                <a:r>
                  <a:rPr lang="en-US" sz="26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</a:rPr>
                  <a:t> 1~ new, 2~  old)</a:t>
                </a:r>
                <a:endParaRPr lang="en-US" sz="2600" dirty="0">
                  <a:solidFill>
                    <a:schemeClr val="tx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0" marR="0" indent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a:rPr lang="en-US" sz="26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  <m:t>𝐻</m:t>
                          </m:r>
                        </m:e>
                        <m:sub>
                          <m:r>
                            <a:rPr lang="en-US" sz="26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  <m:t>1</m:t>
                          </m:r>
                        </m:sub>
                      </m:sSub>
                      <m:r>
                        <a:rPr lang="en-US" sz="26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Open Sans" panose="020B0606030504020204" pitchFamily="34" charset="0"/>
                        </a:rPr>
                        <m:t>:</m:t>
                      </m:r>
                      <m:r>
                        <a:rPr lang="en-US" sz="26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Open Sans" panose="020B0606030504020204" pitchFamily="34" charset="0"/>
                        </a:rPr>
                        <m:t>𝜇</m:t>
                      </m:r>
                      <m:r>
                        <a:rPr lang="en-US" sz="26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Open Sans" panose="020B0606030504020204" pitchFamily="34" charset="0"/>
                        </a:rPr>
                        <m:t>&gt;2</m:t>
                      </m:r>
                    </m:oMath>
                  </m:oMathPara>
                </a14:m>
                <a:endParaRPr lang="en-US" sz="2600" dirty="0">
                  <a:solidFill>
                    <a:schemeClr val="tx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25400" indent="0">
                  <a:buNone/>
                </a:pPr>
                <a:r>
                  <a:rPr lang="vi-VN" sz="1900" b="0" dirty="0" err="1">
                    <a:solidFill>
                      <a:srgbClr val="AF00DB"/>
                    </a:solidFill>
                    <a:effectLst/>
                    <a:latin typeface="Consolas" panose="020B0609020204030204" pitchFamily="49" charset="0"/>
                  </a:rPr>
                  <a:t>import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pandas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F00DB"/>
                    </a:solidFill>
                    <a:effectLst/>
                    <a:latin typeface="Consolas" panose="020B0609020204030204" pitchFamily="49" charset="0"/>
                  </a:rPr>
                  <a:t>as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pd</a:t>
                </a:r>
                <a:endParaRPr lang="vi-VN" sz="19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endParaRPr>
              </a:p>
              <a:p>
                <a:pPr marL="25400" indent="0">
                  <a:buNone/>
                </a:pPr>
                <a:r>
                  <a:rPr lang="vi-VN" sz="1900" b="0" dirty="0" err="1">
                    <a:solidFill>
                      <a:srgbClr val="AF00DB"/>
                    </a:solidFill>
                    <a:effectLst/>
                    <a:latin typeface="Consolas" panose="020B0609020204030204" pitchFamily="49" charset="0"/>
                  </a:rPr>
                  <a:t>import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matplotlib.pyplot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F00DB"/>
                    </a:solidFill>
                    <a:effectLst/>
                    <a:latin typeface="Consolas" panose="020B0609020204030204" pitchFamily="49" charset="0"/>
                  </a:rPr>
                  <a:t>as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plt</a:t>
                </a:r>
                <a:endParaRPr lang="vi-VN" sz="19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endParaRPr>
              </a:p>
              <a:p>
                <a:pPr marL="25400" indent="0">
                  <a:buNone/>
                </a:pPr>
                <a:r>
                  <a:rPr lang="vi-VN" sz="1900" b="0" dirty="0" err="1">
                    <a:solidFill>
                      <a:srgbClr val="AF00DB"/>
                    </a:solidFill>
                    <a:effectLst/>
                    <a:latin typeface="Consolas" panose="020B0609020204030204" pitchFamily="49" charset="0"/>
                  </a:rPr>
                  <a:t>import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seaborn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F00DB"/>
                    </a:solidFill>
                    <a:effectLst/>
                    <a:latin typeface="Consolas" panose="020B0609020204030204" pitchFamily="49" charset="0"/>
                  </a:rPr>
                  <a:t>as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sns</a:t>
                </a:r>
                <a:endParaRPr lang="vi-VN" sz="19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endParaRPr>
              </a:p>
              <a:p>
                <a:pPr marL="25400" indent="0">
                  <a:buNone/>
                </a:pP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df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= 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pd.read_csv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(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"thuc_An_Chan_Nuoi.csv"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)</a:t>
                </a:r>
              </a:p>
              <a:p>
                <a:pPr marL="25400" indent="0">
                  <a:buNone/>
                </a:pP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# so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sánh</a:t>
                </a: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 phân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bố</a:t>
                </a: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của</a:t>
                </a: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 2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thuộc</a:t>
                </a: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tính</a:t>
                </a:r>
                <a:endParaRPr lang="vi-VN" sz="19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endParaRPr>
              </a:p>
              <a:p>
                <a:pPr marL="25400" indent="0">
                  <a:buNone/>
                </a:pP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sns.pairplot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(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df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)</a:t>
                </a:r>
              </a:p>
              <a:p>
                <a:pPr marL="25400" indent="0">
                  <a:buNone/>
                </a:pP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#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biến</a:t>
                </a: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đổi</a:t>
                </a: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dữ</a:t>
                </a: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liệu</a:t>
                </a: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trước</a:t>
                </a: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 khi đưa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vào</a:t>
                </a: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kiểm</a:t>
                </a:r>
                <a:r>
                  <a:rPr lang="vi-VN" sz="1900" b="0" dirty="0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008000"/>
                    </a:solidFill>
                    <a:effectLst/>
                    <a:latin typeface="Consolas" panose="020B0609020204030204" pitchFamily="49" charset="0"/>
                  </a:rPr>
                  <a:t>định</a:t>
                </a:r>
                <a:endParaRPr lang="vi-VN" sz="19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endParaRPr>
              </a:p>
              <a:p>
                <a:pPr marL="25400" indent="0">
                  <a:buNone/>
                </a:pPr>
                <a:r>
                  <a:rPr lang="vi-VN" sz="1900" b="0" dirty="0" err="1">
                    <a:solidFill>
                      <a:srgbClr val="795E26"/>
                    </a:solidFill>
                    <a:effectLst/>
                    <a:latin typeface="Consolas" panose="020B0609020204030204" pitchFamily="49" charset="0"/>
                  </a:rPr>
                  <a:t>print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(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kiểm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định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hai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phía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với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giả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thuyết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thức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ăn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mới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không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làm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tăng năng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suất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)</a:t>
                </a:r>
              </a:p>
              <a:p>
                <a:pPr marL="25400" indent="0">
                  <a:buNone/>
                </a:pPr>
                <a:r>
                  <a:rPr lang="vi-VN" sz="1900" b="0" dirty="0" err="1">
                    <a:solidFill>
                      <a:srgbClr val="795E26"/>
                    </a:solidFill>
                    <a:effectLst/>
                    <a:latin typeface="Consolas" panose="020B0609020204030204" pitchFamily="49" charset="0"/>
                  </a:rPr>
                  <a:t>print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(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stats.ttest_ind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(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df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[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new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], 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df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[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old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], </a:t>
                </a:r>
                <a:r>
                  <a:rPr lang="vi-VN" sz="1900" b="0" dirty="0" err="1">
                    <a:solidFill>
                      <a:srgbClr val="001080"/>
                    </a:solidFill>
                    <a:effectLst/>
                    <a:latin typeface="Consolas" panose="020B0609020204030204" pitchFamily="49" charset="0"/>
                  </a:rPr>
                  <a:t>equal_var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=</a:t>
                </a:r>
                <a:r>
                  <a:rPr lang="vi-VN" sz="1900" b="0" dirty="0" err="1">
                    <a:solidFill>
                      <a:srgbClr val="0000FF"/>
                    </a:solidFill>
                    <a:effectLst/>
                    <a:latin typeface="Consolas" panose="020B0609020204030204" pitchFamily="49" charset="0"/>
                  </a:rPr>
                  <a:t>False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))</a:t>
                </a:r>
              </a:p>
              <a:p>
                <a:pPr marL="25400" indent="0">
                  <a:buNone/>
                </a:pP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df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[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new_processed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] = 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df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[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new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]-</a:t>
                </a:r>
                <a:r>
                  <a:rPr lang="vi-VN" sz="1900" b="0" dirty="0">
                    <a:solidFill>
                      <a:srgbClr val="098658"/>
                    </a:solidFill>
                    <a:effectLst/>
                    <a:latin typeface="Consolas" panose="020B0609020204030204" pitchFamily="49" charset="0"/>
                  </a:rPr>
                  <a:t>2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</a:p>
              <a:p>
                <a:pPr marL="25400" indent="0">
                  <a:buNone/>
                </a:pPr>
                <a:r>
                  <a:rPr lang="vi-VN" sz="1900" b="0" dirty="0" err="1">
                    <a:solidFill>
                      <a:srgbClr val="795E26"/>
                    </a:solidFill>
                    <a:effectLst/>
                    <a:latin typeface="Consolas" panose="020B0609020204030204" pitchFamily="49" charset="0"/>
                  </a:rPr>
                  <a:t>print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 (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kiểm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định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hai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phía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với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giả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thuyết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làm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 tăng năng 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suất</a:t>
                </a:r>
                <a:r>
                  <a:rPr lang="en-US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 2 kg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)</a:t>
                </a:r>
              </a:p>
              <a:p>
                <a:pPr marL="25400" indent="0">
                  <a:buNone/>
                </a:pP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stats.ttest_ind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(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df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[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new_processed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], </a:t>
                </a:r>
                <a:r>
                  <a:rPr lang="vi-VN" sz="1900" b="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df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[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 err="1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old</a:t>
                </a:r>
                <a:r>
                  <a:rPr lang="vi-VN" sz="1900" b="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</a:rPr>
                  <a:t>"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], </a:t>
                </a:r>
                <a:r>
                  <a:rPr lang="vi-VN" sz="1900" b="0" dirty="0" err="1">
                    <a:solidFill>
                      <a:srgbClr val="001080"/>
                    </a:solidFill>
                    <a:effectLst/>
                    <a:latin typeface="Consolas" panose="020B0609020204030204" pitchFamily="49" charset="0"/>
                  </a:rPr>
                  <a:t>equal_var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=</a:t>
                </a:r>
                <a:r>
                  <a:rPr lang="vi-VN" sz="1900" b="0" dirty="0" err="1">
                    <a:solidFill>
                      <a:srgbClr val="0000FF"/>
                    </a:solidFill>
                    <a:effectLst/>
                    <a:latin typeface="Consolas" panose="020B0609020204030204" pitchFamily="49" charset="0"/>
                  </a:rPr>
                  <a:t>False</a:t>
                </a:r>
                <a:r>
                  <a:rPr lang="vi-VN" sz="1900" b="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)</a:t>
                </a:r>
              </a:p>
              <a:p>
                <a:pPr marL="11430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BF027A3E-C81E-4A02-B0B5-C1A6D2C40F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56526" y="995423"/>
                <a:ext cx="10497273" cy="5181541"/>
              </a:xfrm>
              <a:blipFill>
                <a:blip r:embed="rId2"/>
                <a:stretch>
                  <a:fillRect l="-291" t="-1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Arrow: Right 7">
            <a:extLst>
              <a:ext uri="{FF2B5EF4-FFF2-40B4-BE49-F238E27FC236}">
                <a16:creationId xmlns:a16="http://schemas.microsoft.com/office/drawing/2014/main" id="{9ED74735-EAF6-455B-8AD7-D66E7C84D2A7}"/>
              </a:ext>
            </a:extLst>
          </p:cNvPr>
          <p:cNvSpPr/>
          <p:nvPr/>
        </p:nvSpPr>
        <p:spPr>
          <a:xfrm rot="10566097">
            <a:off x="3069038" y="1141265"/>
            <a:ext cx="469899" cy="1017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898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A3A69-BC1B-4D50-91A6-C9638E18F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CC8B54-1B83-4CA6-A4C8-40BAF93568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</a:rPr>
              <a:t>K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iểm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định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hai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phía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với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giả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thuyết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thức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ăn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mới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không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làm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tăng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năng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suất</a:t>
            </a:r>
            <a:endParaRPr lang="en-US" b="0" i="0" dirty="0">
              <a:solidFill>
                <a:srgbClr val="616161"/>
              </a:solidFill>
              <a:effectLst/>
              <a:latin typeface="Consolas" panose="020B0609020204030204" pitchFamily="49" charset="0"/>
            </a:endParaRPr>
          </a:p>
          <a:p>
            <a:pPr lvl="1"/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statistic=-1.9734203923573161, </a:t>
            </a:r>
          </a:p>
          <a:p>
            <a:pPr lvl="1"/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pvalue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=0.051322855696802144</a:t>
            </a: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Kiểm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định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hai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phía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với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giả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thuyết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thức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ăn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mới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làm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tăng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năng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suất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với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con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số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2 kg/con</a:t>
            </a:r>
          </a:p>
          <a:p>
            <a:pPr lvl="1"/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statistic=-6.683254264331812</a:t>
            </a:r>
          </a:p>
          <a:p>
            <a:pPr lvl="1"/>
            <a:r>
              <a:rPr lang="en-US" b="0" i="0" dirty="0" err="1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pvalue</a:t>
            </a:r>
            <a:r>
              <a:rPr lang="en-US" b="0" i="0" dirty="0">
                <a:solidFill>
                  <a:srgbClr val="616161"/>
                </a:solidFill>
                <a:effectLst/>
                <a:latin typeface="Consolas" panose="020B0609020204030204" pitchFamily="49" charset="0"/>
              </a:rPr>
              <a:t>=1.5334614691649278e-09</a:t>
            </a:r>
          </a:p>
          <a:p>
            <a:pPr marL="114300" indent="0">
              <a:buNone/>
            </a:pPr>
            <a:r>
              <a:rPr lang="en-US" b="0" dirty="0">
                <a:solidFill>
                  <a:srgbClr val="616161"/>
                </a:solidFill>
                <a:effectLst/>
                <a:latin typeface="Consolas" panose="020B0609020204030204" pitchFamily="49" charset="0"/>
                <a:sym typeface="Wingdings" panose="05000000000000000000" pitchFamily="2" charset="2"/>
              </a:rPr>
              <a:t> </a:t>
            </a:r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Thức</a:t>
            </a:r>
            <a:r>
              <a:rPr lang="en-US" dirty="0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ăn</a:t>
            </a:r>
            <a:r>
              <a:rPr lang="en-US" dirty="0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mới</a:t>
            </a:r>
            <a:r>
              <a:rPr lang="en-US" dirty="0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có</a:t>
            </a:r>
            <a:r>
              <a:rPr lang="en-US" dirty="0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làm</a:t>
            </a:r>
            <a:r>
              <a:rPr lang="en-US" dirty="0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tăng</a:t>
            </a:r>
            <a:r>
              <a:rPr lang="en-US" dirty="0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năng</a:t>
            </a:r>
            <a:r>
              <a:rPr lang="en-US" dirty="0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suất</a:t>
            </a:r>
            <a:r>
              <a:rPr lang="en-US" dirty="0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nhưng</a:t>
            </a:r>
            <a:r>
              <a:rPr lang="en-US" dirty="0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không</a:t>
            </a:r>
            <a:r>
              <a:rPr lang="en-US" dirty="0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tới</a:t>
            </a:r>
            <a:r>
              <a:rPr lang="en-US" dirty="0">
                <a:solidFill>
                  <a:srgbClr val="61616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2kg/con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3681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2829D-A3AA-43F8-94CB-39797FD9D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: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79C04-4599-4E5A-9EF2-1B30245490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:</a:t>
            </a:r>
          </a:p>
          <a:p>
            <a:pPr>
              <a:buFontTx/>
              <a:buChar char="-"/>
            </a:pP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thuốc</a:t>
            </a:r>
            <a:r>
              <a:rPr lang="en-US" dirty="0"/>
              <a:t>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mỡ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cholesterol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thuốc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rằng</a:t>
            </a:r>
            <a:r>
              <a:rPr lang="en-US" dirty="0"/>
              <a:t>, </a:t>
            </a:r>
            <a:r>
              <a:rPr lang="en-US" dirty="0" err="1"/>
              <a:t>nhìn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: </a:t>
            </a:r>
            <a:r>
              <a:rPr lang="en-US" dirty="0" err="1"/>
              <a:t>doanh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bán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mặt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A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</a:t>
            </a:r>
            <a:r>
              <a:rPr lang="en-US" dirty="0" err="1"/>
              <a:t>mặt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B</a:t>
            </a:r>
          </a:p>
          <a:p>
            <a:pPr marL="114300" indent="0">
              <a:buNone/>
            </a:pP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D86451F-1267-4B05-A4AE-447DD11AC6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2245996"/>
              </p:ext>
            </p:extLst>
          </p:nvPr>
        </p:nvGraphicFramePr>
        <p:xfrm>
          <a:off x="1163898" y="4097919"/>
          <a:ext cx="4472973" cy="2079045"/>
        </p:xfrm>
        <a:graphic>
          <a:graphicData uri="http://schemas.openxmlformats.org/drawingml/2006/table">
            <a:tbl>
              <a:tblPr firstRow="1" bandRow="1">
                <a:tableStyleId>{FE4F8E9B-19D6-4DCF-AD84-8CFA8CC7BD2F}</a:tableStyleId>
              </a:tblPr>
              <a:tblGrid>
                <a:gridCol w="1347808">
                  <a:extLst>
                    <a:ext uri="{9D8B030D-6E8A-4147-A177-3AD203B41FA5}">
                      <a16:colId xmlns:a16="http://schemas.microsoft.com/office/drawing/2014/main" val="4175813504"/>
                    </a:ext>
                  </a:extLst>
                </a:gridCol>
                <a:gridCol w="1643605">
                  <a:extLst>
                    <a:ext uri="{9D8B030D-6E8A-4147-A177-3AD203B41FA5}">
                      <a16:colId xmlns:a16="http://schemas.microsoft.com/office/drawing/2014/main" val="3579347154"/>
                    </a:ext>
                  </a:extLst>
                </a:gridCol>
                <a:gridCol w="1481560">
                  <a:extLst>
                    <a:ext uri="{9D8B030D-6E8A-4147-A177-3AD203B41FA5}">
                      <a16:colId xmlns:a16="http://schemas.microsoft.com/office/drawing/2014/main" val="1318741512"/>
                    </a:ext>
                  </a:extLst>
                </a:gridCol>
              </a:tblGrid>
              <a:tr h="3121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STT </a:t>
                      </a:r>
                    </a:p>
                    <a:p>
                      <a:pPr algn="ctr"/>
                      <a:r>
                        <a:rPr lang="en-US" dirty="0" err="1"/>
                        <a:t>bệnh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Cholesterol </a:t>
                      </a:r>
                      <a:r>
                        <a:rPr lang="en-US" dirty="0" err="1"/>
                        <a:t>trước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Cholesterol </a:t>
                      </a:r>
                      <a:r>
                        <a:rPr lang="en-US" dirty="0" err="1"/>
                        <a:t>sau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287993"/>
                  </a:ext>
                </a:extLst>
              </a:tr>
              <a:tr h="312177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369215"/>
                  </a:ext>
                </a:extLst>
              </a:tr>
              <a:tr h="312177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5824026"/>
                  </a:ext>
                </a:extLst>
              </a:tr>
              <a:tr h="312177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744158"/>
                  </a:ext>
                </a:extLst>
              </a:tr>
              <a:tr h="312177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417135"/>
                  </a:ext>
                </a:extLst>
              </a:tr>
              <a:tr h="312177">
                <a:tc>
                  <a:txBody>
                    <a:bodyPr/>
                    <a:lstStyle/>
                    <a:p>
                      <a:r>
                        <a:rPr lang="en-US" dirty="0"/>
                        <a:t>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52791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4A553A7-DB1A-475B-905A-6B073E8E4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5141438"/>
              </p:ext>
            </p:extLst>
          </p:nvPr>
        </p:nvGraphicFramePr>
        <p:xfrm>
          <a:off x="6362860" y="4097919"/>
          <a:ext cx="4472973" cy="2079045"/>
        </p:xfrm>
        <a:graphic>
          <a:graphicData uri="http://schemas.openxmlformats.org/drawingml/2006/table">
            <a:tbl>
              <a:tblPr firstRow="1" bandRow="1">
                <a:tableStyleId>{FE4F8E9B-19D6-4DCF-AD84-8CFA8CC7BD2F}</a:tableStyleId>
              </a:tblPr>
              <a:tblGrid>
                <a:gridCol w="1347808">
                  <a:extLst>
                    <a:ext uri="{9D8B030D-6E8A-4147-A177-3AD203B41FA5}">
                      <a16:colId xmlns:a16="http://schemas.microsoft.com/office/drawing/2014/main" val="4175813504"/>
                    </a:ext>
                  </a:extLst>
                </a:gridCol>
                <a:gridCol w="1643605">
                  <a:extLst>
                    <a:ext uri="{9D8B030D-6E8A-4147-A177-3AD203B41FA5}">
                      <a16:colId xmlns:a16="http://schemas.microsoft.com/office/drawing/2014/main" val="3579347154"/>
                    </a:ext>
                  </a:extLst>
                </a:gridCol>
                <a:gridCol w="1481560">
                  <a:extLst>
                    <a:ext uri="{9D8B030D-6E8A-4147-A177-3AD203B41FA5}">
                      <a16:colId xmlns:a16="http://schemas.microsoft.com/office/drawing/2014/main" val="1318741512"/>
                    </a:ext>
                  </a:extLst>
                </a:gridCol>
              </a:tblGrid>
              <a:tr h="3121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STT </a:t>
                      </a:r>
                    </a:p>
                    <a:p>
                      <a:pPr algn="ctr"/>
                      <a:r>
                        <a:rPr lang="en-US" dirty="0" err="1"/>
                        <a:t>Cửa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hàng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287993"/>
                  </a:ext>
                </a:extLst>
              </a:tr>
              <a:tr h="312177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369215"/>
                  </a:ext>
                </a:extLst>
              </a:tr>
              <a:tr h="312177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5824026"/>
                  </a:ext>
                </a:extLst>
              </a:tr>
              <a:tr h="312177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744158"/>
                  </a:ext>
                </a:extLst>
              </a:tr>
              <a:tr h="312177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417135"/>
                  </a:ext>
                </a:extLst>
              </a:tr>
              <a:tr h="312177">
                <a:tc>
                  <a:txBody>
                    <a:bodyPr/>
                    <a:lstStyle/>
                    <a:p>
                      <a:r>
                        <a:rPr lang="en-US" dirty="0"/>
                        <a:t>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5279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02117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1147F-5C94-4765-A476-F348A829E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 T 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7614A6-FDB6-42B9-A19F-2E34B652BB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: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lượng</a:t>
            </a:r>
            <a:endParaRPr lang="en-US" dirty="0"/>
          </a:p>
          <a:p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tuân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</a:t>
            </a:r>
            <a:r>
              <a:rPr lang="en-US" dirty="0" err="1"/>
              <a:t>chuẩn</a:t>
            </a: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FD9E6E5B-5E3D-4DE4-A0FB-A5DBD34DE4C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31560965"/>
                  </p:ext>
                </p:extLst>
              </p:nvPr>
            </p:nvGraphicFramePr>
            <p:xfrm>
              <a:off x="1790700" y="3141757"/>
              <a:ext cx="8140699" cy="2582177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312253">
                      <a:extLst>
                        <a:ext uri="{9D8B030D-6E8A-4147-A177-3AD203B41FA5}">
                          <a16:colId xmlns:a16="http://schemas.microsoft.com/office/drawing/2014/main" val="1558919874"/>
                        </a:ext>
                      </a:extLst>
                    </a:gridCol>
                    <a:gridCol w="3365394">
                      <a:extLst>
                        <a:ext uri="{9D8B030D-6E8A-4147-A177-3AD203B41FA5}">
                          <a16:colId xmlns:a16="http://schemas.microsoft.com/office/drawing/2014/main" val="2928054207"/>
                        </a:ext>
                      </a:extLst>
                    </a:gridCol>
                    <a:gridCol w="2463052">
                      <a:extLst>
                        <a:ext uri="{9D8B030D-6E8A-4147-A177-3AD203B41FA5}">
                          <a16:colId xmlns:a16="http://schemas.microsoft.com/office/drawing/2014/main" val="1432588315"/>
                        </a:ext>
                      </a:extLst>
                    </a:gridCol>
                  </a:tblGrid>
                  <a:tr h="3676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Loại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kiểm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định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39306049"/>
                      </a:ext>
                    </a:extLst>
                  </a:tr>
                  <a:tr h="5826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Hai </a:t>
                          </a:r>
                          <a:r>
                            <a:rPr lang="en-US" sz="2400" dirty="0" err="1"/>
                            <a:t>phía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≠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84542703"/>
                      </a:ext>
                    </a:extLst>
                  </a:tr>
                  <a:tr h="815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trái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≥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119949892"/>
                      </a:ext>
                    </a:extLst>
                  </a:tr>
                  <a:tr h="815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phải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≤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&gt;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0328099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FD9E6E5B-5E3D-4DE4-A0FB-A5DBD34DE4C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31560965"/>
                  </p:ext>
                </p:extLst>
              </p:nvPr>
            </p:nvGraphicFramePr>
            <p:xfrm>
              <a:off x="1790700" y="3141757"/>
              <a:ext cx="8140699" cy="2582177"/>
            </p:xfrm>
            <a:graphic>
              <a:graphicData uri="http://schemas.openxmlformats.org/drawingml/2006/table">
                <a:tbl>
                  <a:tblPr firstRow="1" bandRow="1">
                    <a:tableStyleId>{69012ECD-51FC-41F1-AA8D-1B2483CD663E}</a:tableStyleId>
                  </a:tblPr>
                  <a:tblGrid>
                    <a:gridCol w="2312253">
                      <a:extLst>
                        <a:ext uri="{9D8B030D-6E8A-4147-A177-3AD203B41FA5}">
                          <a16:colId xmlns:a16="http://schemas.microsoft.com/office/drawing/2014/main" val="1558919874"/>
                        </a:ext>
                      </a:extLst>
                    </a:gridCol>
                    <a:gridCol w="3365394">
                      <a:extLst>
                        <a:ext uri="{9D8B030D-6E8A-4147-A177-3AD203B41FA5}">
                          <a16:colId xmlns:a16="http://schemas.microsoft.com/office/drawing/2014/main" val="2928054207"/>
                        </a:ext>
                      </a:extLst>
                    </a:gridCol>
                    <a:gridCol w="2463052">
                      <a:extLst>
                        <a:ext uri="{9D8B030D-6E8A-4147-A177-3AD203B41FA5}">
                          <a16:colId xmlns:a16="http://schemas.microsoft.com/office/drawing/2014/main" val="1432588315"/>
                        </a:ext>
                      </a:extLst>
                    </a:gridCol>
                  </a:tblGrid>
                  <a:tr h="3676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/>
                            <a:t>Loại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kiểm</a:t>
                          </a:r>
                          <a:r>
                            <a:rPr lang="en-US" sz="1800" b="1" dirty="0"/>
                            <a:t> </a:t>
                          </a:r>
                          <a:r>
                            <a:rPr lang="en-US" sz="1800" b="1" dirty="0" err="1"/>
                            <a:t>định</a:t>
                          </a:r>
                          <a:endParaRPr lang="en-US" sz="1800" b="1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/>
                            <a:t>H1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39306049"/>
                      </a:ext>
                    </a:extLst>
                  </a:tr>
                  <a:tr h="5826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Hai </a:t>
                          </a:r>
                          <a:r>
                            <a:rPr lang="en-US" sz="2400" dirty="0" err="1"/>
                            <a:t>phía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9022" t="-67708" r="-73732" b="-2822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30370" t="-67708" r="-494" b="-2822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84542703"/>
                      </a:ext>
                    </a:extLst>
                  </a:tr>
                  <a:tr h="815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trái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9022" t="-120149" r="-73732" b="-1022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30370" t="-120149" r="-494" b="-10223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19949892"/>
                      </a:ext>
                    </a:extLst>
                  </a:tr>
                  <a:tr h="8159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/>
                            <a:t>Phía</a:t>
                          </a:r>
                          <a:r>
                            <a:rPr lang="en-US" sz="2400" dirty="0"/>
                            <a:t> </a:t>
                          </a:r>
                          <a:r>
                            <a:rPr lang="en-US" sz="2400" dirty="0" err="1"/>
                            <a:t>phải</a:t>
                          </a:r>
                          <a:endParaRPr lang="en-US" sz="24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9022" t="-220149" r="-73732" b="-22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30370" t="-220149" r="-494" b="-223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0328099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422821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pen Sans SemiBold"/>
              <a:buNone/>
            </a:pP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endParaRPr dirty="0"/>
          </a:p>
        </p:txBody>
      </p:sp>
      <p:sp>
        <p:nvSpPr>
          <p:cNvPr id="106" name="Google Shape;106;p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FontTx/>
              <a:buChar char="-"/>
            </a:pP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đưa</a:t>
            </a:r>
            <a:r>
              <a:rPr lang="en-US" dirty="0"/>
              <a:t> ra 1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đông</a:t>
            </a:r>
            <a:r>
              <a:rPr lang="en-US" dirty="0"/>
              <a:t>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thiểu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?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42C210-4683-4671-A2EF-85BDD6AFFB2C}"/>
              </a:ext>
            </a:extLst>
          </p:cNvPr>
          <p:cNvSpPr/>
          <p:nvPr/>
        </p:nvSpPr>
        <p:spPr>
          <a:xfrm>
            <a:off x="1913887" y="1401510"/>
            <a:ext cx="1324598" cy="683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9816CE-BB4C-4541-A214-6EB6DB319DB2}"/>
              </a:ext>
            </a:extLst>
          </p:cNvPr>
          <p:cNvSpPr/>
          <p:nvPr/>
        </p:nvSpPr>
        <p:spPr>
          <a:xfrm>
            <a:off x="4771402" y="1401510"/>
            <a:ext cx="1324598" cy="683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Phân tích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35ED11-9023-468E-83A2-BD4B0FDFC525}"/>
              </a:ext>
            </a:extLst>
          </p:cNvPr>
          <p:cNvSpPr/>
          <p:nvPr/>
        </p:nvSpPr>
        <p:spPr>
          <a:xfrm>
            <a:off x="7174937" y="1401510"/>
            <a:ext cx="1324598" cy="683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Kết luận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8F2B080-1575-4C4A-9B77-4A6F2F042941}"/>
              </a:ext>
            </a:extLst>
          </p:cNvPr>
          <p:cNvCxnSpPr>
            <a:cxnSpLocks/>
            <a:stCxn id="2" idx="3"/>
            <a:endCxn id="5" idx="1"/>
          </p:cNvCxnSpPr>
          <p:nvPr/>
        </p:nvCxnSpPr>
        <p:spPr>
          <a:xfrm>
            <a:off x="3238485" y="1743342"/>
            <a:ext cx="15329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C824D72-6866-435D-BE50-E3DE09012C7C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6096000" y="1743342"/>
            <a:ext cx="1078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D1BC81B-9E64-486A-91C4-BFCDD24B4C1C}"/>
              </a:ext>
            </a:extLst>
          </p:cNvPr>
          <p:cNvSpPr/>
          <p:nvPr/>
        </p:nvSpPr>
        <p:spPr>
          <a:xfrm>
            <a:off x="1913887" y="2719209"/>
            <a:ext cx="1324598" cy="683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Yêu cầu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3D88FCE-E7A8-469F-83A2-AA55457CA700}"/>
              </a:ext>
            </a:extLst>
          </p:cNvPr>
          <p:cNvSpPr/>
          <p:nvPr/>
        </p:nvSpPr>
        <p:spPr>
          <a:xfrm>
            <a:off x="9286801" y="1401510"/>
            <a:ext cx="1512606" cy="68366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OK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7458733-80F8-4584-91DE-C77FDD432049}"/>
              </a:ext>
            </a:extLst>
          </p:cNvPr>
          <p:cNvCxnSpPr>
            <a:cxnSpLocks/>
            <a:stCxn id="6" idx="3"/>
            <a:endCxn id="15" idx="2"/>
          </p:cNvCxnSpPr>
          <p:nvPr/>
        </p:nvCxnSpPr>
        <p:spPr>
          <a:xfrm>
            <a:off x="8499535" y="1743342"/>
            <a:ext cx="7872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927BF3A-3FA5-47D6-AC0F-D4B59B76D868}"/>
              </a:ext>
            </a:extLst>
          </p:cNvPr>
          <p:cNvSpPr/>
          <p:nvPr/>
        </p:nvSpPr>
        <p:spPr>
          <a:xfrm>
            <a:off x="4771402" y="2719209"/>
            <a:ext cx="1324598" cy="683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Kiểm định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0B20D99-E49F-4597-9241-BBC18752DBD1}"/>
              </a:ext>
            </a:extLst>
          </p:cNvPr>
          <p:cNvCxnSpPr>
            <a:cxnSpLocks/>
            <a:stCxn id="16" idx="3"/>
            <a:endCxn id="25" idx="1"/>
          </p:cNvCxnSpPr>
          <p:nvPr/>
        </p:nvCxnSpPr>
        <p:spPr>
          <a:xfrm>
            <a:off x="3238485" y="3061041"/>
            <a:ext cx="15329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EA89743D-D834-4497-8E14-4643322AAD61}"/>
              </a:ext>
            </a:extLst>
          </p:cNvPr>
          <p:cNvSpPr/>
          <p:nvPr/>
        </p:nvSpPr>
        <p:spPr>
          <a:xfrm>
            <a:off x="7174937" y="3208946"/>
            <a:ext cx="1324598" cy="68366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0077A3D-1D06-4B8E-B4CC-E478B88CC052}"/>
              </a:ext>
            </a:extLst>
          </p:cNvPr>
          <p:cNvCxnSpPr>
            <a:cxnSpLocks/>
            <a:stCxn id="25" idx="3"/>
            <a:endCxn id="31" idx="1"/>
          </p:cNvCxnSpPr>
          <p:nvPr/>
        </p:nvCxnSpPr>
        <p:spPr>
          <a:xfrm>
            <a:off x="6096000" y="3061041"/>
            <a:ext cx="1078937" cy="4897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D9F0A67-6CAD-40D0-8A77-A2511FE8C251}"/>
              </a:ext>
            </a:extLst>
          </p:cNvPr>
          <p:cNvCxnSpPr>
            <a:cxnSpLocks/>
            <a:stCxn id="25" idx="3"/>
            <a:endCxn id="15" idx="4"/>
          </p:cNvCxnSpPr>
          <p:nvPr/>
        </p:nvCxnSpPr>
        <p:spPr>
          <a:xfrm flipV="1">
            <a:off x="6096000" y="2085174"/>
            <a:ext cx="3947104" cy="975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7964C-1380-429C-B0ED-BC9A770A8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CED70BB4-2ECB-4808-AADA-57D7CA1551FD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Hàm </a:t>
                </a:r>
                <a:r>
                  <a:rPr lang="en-US" sz="2400" dirty="0" err="1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sử</a:t>
                </a:r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2400" dirty="0" err="1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dụng</a:t>
                </a:r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: </a:t>
                </a:r>
                <a:r>
                  <a:rPr lang="en-US" sz="2400" b="1" dirty="0" err="1">
                    <a:solidFill>
                      <a:schemeClr val="tx1"/>
                    </a:solidFill>
                    <a:effectLst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scipy.stats.ttest_rel</a:t>
                </a:r>
                <a:endParaRPr lang="en-US" sz="2400" b="1" dirty="0">
                  <a:solidFill>
                    <a:schemeClr val="tx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114300" indent="0">
                  <a:buNone/>
                </a:pPr>
                <a:r>
                  <a:rPr lang="en-US" sz="2000" dirty="0">
                    <a:latin typeface="Consolas" panose="020B0609020204030204" pitchFamily="49" charset="0"/>
                  </a:rPr>
                  <a:t>Parameter: </a:t>
                </a:r>
              </a:p>
              <a:p>
                <a:pPr lvl="1"/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a, b: </a:t>
                </a:r>
                <a:r>
                  <a:rPr lang="en-US" sz="1600" i="1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array_like</a:t>
                </a:r>
                <a:r>
                  <a:rPr lang="en-US" sz="1600" i="1" dirty="0">
                    <a:solidFill>
                      <a:srgbClr val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(</a:t>
                </a:r>
                <a:r>
                  <a:rPr lang="en-US" sz="1600" i="1" dirty="0" err="1">
                    <a:solidFill>
                      <a:srgbClr val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phải</a:t>
                </a:r>
                <a:r>
                  <a:rPr lang="en-US" sz="1600" i="1" dirty="0">
                    <a:solidFill>
                      <a:srgbClr val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600" i="1" dirty="0" err="1">
                    <a:solidFill>
                      <a:srgbClr val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có</a:t>
                </a:r>
                <a:r>
                  <a:rPr lang="en-US" sz="1600" i="1" dirty="0">
                    <a:solidFill>
                      <a:srgbClr val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600" i="1" dirty="0" err="1">
                    <a:solidFill>
                      <a:srgbClr val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cùng</a:t>
                </a:r>
                <a:r>
                  <a:rPr lang="en-US" sz="1600" i="1" dirty="0">
                    <a:solidFill>
                      <a:srgbClr val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600" i="1" dirty="0" err="1">
                    <a:solidFill>
                      <a:srgbClr val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độ</a:t>
                </a:r>
                <a:r>
                  <a:rPr lang="en-US" sz="1600" i="1" dirty="0">
                    <a:solidFill>
                      <a:srgbClr val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600" i="1" dirty="0" err="1">
                    <a:solidFill>
                      <a:srgbClr val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dài</a:t>
                </a:r>
                <a:r>
                  <a:rPr lang="en-US" sz="1600" i="1" dirty="0">
                    <a:solidFill>
                      <a:srgbClr val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)</a:t>
                </a:r>
                <a:endParaRPr lang="en-US" sz="1600" i="1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lvl="1"/>
                <a:r>
                  <a:rPr lang="en-US" sz="16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nan_policy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: 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{‘propagate’, ‘raise’, ‘omit’}, optional</a:t>
                </a:r>
              </a:p>
              <a:p>
                <a:pPr marL="114300" indent="0">
                  <a:buNone/>
                </a:pP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Return Values</a:t>
                </a:r>
                <a:endParaRPr lang="en-US" sz="1800" dirty="0">
                  <a:solidFill>
                    <a:srgbClr val="76838F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742950" lvl="1" indent="-285750">
                  <a:lnSpc>
                    <a:spcPct val="115000"/>
                  </a:lnSpc>
                  <a:spcBef>
                    <a:spcPts val="0"/>
                  </a:spcBef>
                </a:pP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Statistic: 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float or array (t – statistic)</a:t>
                </a:r>
                <a:endParaRPr lang="en-US" sz="1600" dirty="0">
                  <a:solidFill>
                    <a:srgbClr val="76838F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742950" lvl="1" indent="-285750">
                  <a:lnSpc>
                    <a:spcPct val="115000"/>
                  </a:lnSpc>
                  <a:spcBef>
                    <a:spcPts val="0"/>
                  </a:spcBef>
                </a:pPr>
                <a:r>
                  <a:rPr lang="en-US" sz="16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Pvalue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: </a:t>
                </a:r>
                <a:r>
                  <a:rPr lang="en-US" sz="1600" i="1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float or array </a:t>
                </a:r>
                <a:r>
                  <a:rPr lang="en-US" sz="1600" i="1" dirty="0">
                    <a:solidFill>
                      <a:srgbClr val="76838F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(</a:t>
                </a:r>
                <a:r>
                  <a:rPr lang="en-US" sz="16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giá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 </a:t>
                </a:r>
                <a:r>
                  <a:rPr lang="en-US" sz="16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trị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 p values 2 </a:t>
                </a:r>
                <a:r>
                  <a:rPr lang="en-US" sz="16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phía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</a:rPr>
                  <a:t>)</a:t>
                </a:r>
              </a:p>
              <a:p>
                <a:pPr marL="457200" lvl="1" indent="0">
                  <a:lnSpc>
                    <a:spcPct val="115000"/>
                  </a:lnSpc>
                  <a:spcBef>
                    <a:spcPts val="0"/>
                  </a:spcBef>
                  <a:buNone/>
                </a:pPr>
                <a:endParaRPr lang="en-US" sz="1600" dirty="0">
                  <a:solidFill>
                    <a:srgbClr val="000000"/>
                  </a:solidFill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0" indent="0">
                  <a:lnSpc>
                    <a:spcPct val="115000"/>
                  </a:lnSpc>
                  <a:spcBef>
                    <a:spcPts val="0"/>
                  </a:spcBef>
                  <a:buNone/>
                </a:pPr>
                <a:r>
                  <a:rPr lang="en-US" sz="2000" b="1" dirty="0" err="1">
                    <a:solidFill>
                      <a:srgbClr val="C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Lưu</a:t>
                </a:r>
                <a:r>
                  <a:rPr lang="en-US" sz="2000" b="1" dirty="0">
                    <a:solidFill>
                      <a:srgbClr val="C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ý: </a:t>
                </a:r>
                <a:r>
                  <a:rPr lang="en-US" sz="2000" b="1" dirty="0" err="1"/>
                  <a:t>trong</a:t>
                </a:r>
                <a:r>
                  <a:rPr lang="en-US" sz="2000" b="1" dirty="0"/>
                  <a:t> </a:t>
                </a:r>
                <a:r>
                  <a:rPr lang="en-US" sz="2000" b="1" dirty="0" err="1"/>
                  <a:t>hàm</a:t>
                </a:r>
                <a:r>
                  <a:rPr lang="en-US" sz="2000" b="1" dirty="0"/>
                  <a:t> </a:t>
                </a:r>
                <a:r>
                  <a:rPr lang="en-US" sz="2000" b="1" dirty="0" err="1"/>
                  <a:t>scipy.stats.ttest_rel</a:t>
                </a:r>
                <a:r>
                  <a:rPr lang="en-US" sz="2000" b="1" dirty="0"/>
                  <a:t>, </a:t>
                </a:r>
                <a:r>
                  <a:rPr lang="en-US" sz="2000" b="1" dirty="0" err="1"/>
                  <a:t>giá</a:t>
                </a:r>
                <a:r>
                  <a:rPr lang="en-US" sz="2000" b="1" dirty="0"/>
                  <a:t> </a:t>
                </a:r>
                <a:r>
                  <a:rPr lang="en-US" sz="2000" b="1" dirty="0" err="1"/>
                  <a:t>trị</a:t>
                </a:r>
                <a:r>
                  <a:rPr lang="en-US" sz="20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, </a:t>
                </a:r>
                <a:r>
                  <a:rPr lang="en-US" sz="2000" b="1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phép</a:t>
                </a:r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2000" b="1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kiểm</a:t>
                </a:r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2000" b="1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định</a:t>
                </a:r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2000" b="1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hai</a:t>
                </a:r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2000" b="1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phía</a:t>
                </a:r>
                <a:r>
                  <a:rPr lang="en-US" sz="2000" b="1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</a:p>
              <a:p>
                <a:pPr indent="-457200">
                  <a:lnSpc>
                    <a:spcPct val="115000"/>
                  </a:lnSpc>
                  <a:spcBef>
                    <a:spcPts val="0"/>
                  </a:spcBef>
                  <a:buAutoNum type="arabicPeriod"/>
                </a:pP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Để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kiểm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định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cho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giả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thuyết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H0: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𝜇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𝑑</m:t>
                        </m:r>
                      </m:sub>
                    </m:sSub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=</m:t>
                    </m:r>
                    <m:sSub>
                      <m:sSub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𝜇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,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cần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biến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đổi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giá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trị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của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tham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số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đầu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vào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𝑏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=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𝑏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+</m:t>
                    </m:r>
                    <m:sSub>
                      <m:sSub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 </m:t>
                        </m:r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𝜇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hoặc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(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𝑎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=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𝑎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 + </m:t>
                    </m:r>
                    <m:sSub>
                      <m:sSub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𝜇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)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trước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khi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thực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hiện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kiểm</a:t>
                </a:r>
                <a:r>
                  <a:rPr lang="en-US" sz="180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định</a:t>
                </a:r>
                <a:endParaRPr lang="en-US" sz="1800" dirty="0">
                  <a:solidFill>
                    <a:schemeClr val="tx1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0" indent="0">
                  <a:lnSpc>
                    <a:spcPct val="115000"/>
                  </a:lnSpc>
                  <a:spcBef>
                    <a:spcPts val="0"/>
                  </a:spcBef>
                  <a:buNone/>
                </a:pPr>
                <a:endParaRPr lang="en-US" sz="1800" dirty="0">
                  <a:solidFill>
                    <a:schemeClr val="tx1"/>
                  </a:solidFill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0" indent="0">
                  <a:lnSpc>
                    <a:spcPct val="115000"/>
                  </a:lnSpc>
                  <a:spcBef>
                    <a:spcPts val="0"/>
                  </a:spcBef>
                  <a:buNone/>
                </a:pP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2.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Cách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đọc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kết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quả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kiểm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định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tương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tự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như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với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hàm</a:t>
                </a:r>
                <a:r>
                  <a:rPr lang="en-US" sz="1800" dirty="0">
                    <a:solidFill>
                      <a:schemeClr val="tx1"/>
                    </a:solidFill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dirty="0"/>
                  <a:t>scipy.stats.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</a:rPr>
                  <a:t>ttest_1samp</a:t>
                </a:r>
                <a:endParaRPr lang="en-US" sz="1800" dirty="0">
                  <a:solidFill>
                    <a:schemeClr val="tx1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</a:endParaRPr>
              </a:p>
              <a:p>
                <a:pPr marL="114300" indent="0">
                  <a:buNone/>
                </a:pPr>
                <a:endParaRPr lang="en-US" sz="2400" b="1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114300" indent="0">
                  <a:buNone/>
                </a:pPr>
                <a:endParaRPr lang="en-US" sz="2400" b="1" dirty="0">
                  <a:solidFill>
                    <a:schemeClr val="tx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11430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CED70BB4-2ECB-4808-AADA-57D7CA1551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13243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40688-CC7C-47EC-9D2B-9BB55D551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058AD7-45F7-480B-8706-6101EDC976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068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55D50D-9083-4386-A2C2-C0AB69F45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huống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5">
                <a:extLst>
                  <a:ext uri="{FF2B5EF4-FFF2-40B4-BE49-F238E27FC236}">
                    <a16:creationId xmlns:a16="http://schemas.microsoft.com/office/drawing/2014/main" id="{2BE132F9-5652-4479-B25B-1E7025C55500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5183188" y="987425"/>
                <a:ext cx="6719444" cy="4915664"/>
              </a:xfrm>
            </p:spPr>
            <p:txBody>
              <a:bodyPr>
                <a:normAutofit/>
              </a:bodyPr>
              <a:lstStyle/>
              <a:p>
                <a:pPr marL="25400" indent="0">
                  <a:buNone/>
                </a:pPr>
                <a:r>
                  <a:rPr lang="en-US" sz="2000" dirty="0"/>
                  <a:t>Gọi d </a:t>
                </a:r>
                <a:r>
                  <a:rPr lang="en-US" sz="2000" dirty="0" err="1"/>
                  <a:t>là</a:t>
                </a:r>
                <a:r>
                  <a:rPr lang="en-US" sz="2000" dirty="0"/>
                  <a:t> </a:t>
                </a:r>
                <a:r>
                  <a:rPr lang="en-US" sz="2000" dirty="0" err="1"/>
                  <a:t>độ</a:t>
                </a:r>
                <a:r>
                  <a:rPr lang="en-US" sz="2000" dirty="0"/>
                  <a:t> </a:t>
                </a:r>
                <a:r>
                  <a:rPr lang="en-US" sz="2000" dirty="0" err="1"/>
                  <a:t>lệch</a:t>
                </a:r>
                <a:r>
                  <a:rPr lang="en-US" sz="2000" dirty="0"/>
                  <a:t> </a:t>
                </a:r>
                <a:r>
                  <a:rPr lang="en-US" sz="2000" dirty="0" err="1"/>
                  <a:t>giữa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trước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và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sau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về</a:t>
                </a:r>
                <a:r>
                  <a:rPr lang="en-US" sz="2000" dirty="0"/>
                  <a:t> </a:t>
                </a:r>
                <a:r>
                  <a:rPr lang="en-US" sz="2000" dirty="0" err="1"/>
                  <a:t>cân</a:t>
                </a:r>
                <a:r>
                  <a:rPr lang="en-US" sz="2000" dirty="0"/>
                  <a:t> </a:t>
                </a:r>
                <a:r>
                  <a:rPr lang="en-US" sz="2000" dirty="0" err="1"/>
                  <a:t>nặng</a:t>
                </a:r>
                <a:r>
                  <a:rPr lang="en-US" sz="2000" dirty="0"/>
                  <a:t> </a:t>
                </a:r>
                <a:r>
                  <a:rPr lang="en-US" sz="2000" dirty="0" err="1"/>
                  <a:t>của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trẻ</a:t>
                </a:r>
                <a:endParaRPr lang="en-US" sz="2000" dirty="0"/>
              </a:p>
              <a:p>
                <a:pPr marL="0" marR="0" indent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  <m:t>0</m:t>
                          </m:r>
                        </m:sub>
                      </m:sSub>
                      <m: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Open Sans" panose="020B0606030504020204" pitchFamily="34" charset="0"/>
                        </a:rPr>
                        <m:t>: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  <m:t>𝜇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Open Sans" panose="020B0606030504020204" pitchFamily="34" charset="0"/>
                            </a:rPr>
                            <m:t>𝑑</m:t>
                          </m:r>
                        </m:sub>
                      </m:sSub>
                      <m: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Open Sans" panose="020B0606030504020204" pitchFamily="34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Open Sans" panose="020B0606030504020204" pitchFamily="34" charset="0"/>
                        </a:rPr>
                        <m:t>0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0" marR="0" indent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𝐻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Open Sans" panose="020B0606030504020204" pitchFamily="34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: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𝜇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</a:rPr>
                      <m:t>&gt;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  <a:effectLst/>
                    <a:latin typeface="Open Sans" panose="020B0606030504020204" pitchFamily="34" charset="0"/>
                    <a:ea typeface="Open Sans" panose="020B0606030504020204" pitchFamily="34" charset="0"/>
                  </a:rPr>
                  <a:t>0</a:t>
                </a:r>
              </a:p>
              <a:p>
                <a:pPr marL="0" marR="0" indent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dirty="0">
                    <a:solidFill>
                      <a:srgbClr val="0000FF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from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r>
                  <a:rPr lang="en-US" sz="18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scipy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r>
                  <a:rPr lang="en-US" sz="1800" dirty="0">
                    <a:solidFill>
                      <a:srgbClr val="0000FF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import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stats</a:t>
                </a:r>
                <a:endParaRPr lang="en-US" sz="18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0" marR="0" indent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dirty="0">
                    <a:solidFill>
                      <a:srgbClr val="0000FF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import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pandas </a:t>
                </a:r>
                <a:r>
                  <a:rPr lang="en-US" sz="1800" dirty="0">
                    <a:solidFill>
                      <a:srgbClr val="0000FF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as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pd</a:t>
                </a:r>
                <a:endParaRPr lang="en-US" sz="18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0" marR="0" indent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df = </a:t>
                </a:r>
                <a:r>
                  <a:rPr lang="en-US" sz="18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pd.read_csv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sz="180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"Man_Non.csv"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 </a:t>
                </a:r>
                <a:r>
                  <a:rPr lang="en-US" sz="18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index_col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:r>
                  <a:rPr lang="en-US" sz="180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"STT"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18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0" marR="0" indent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print(</a:t>
                </a:r>
                <a:r>
                  <a:rPr lang="en-US" sz="1800" dirty="0" err="1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stats.ttest_rel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(df[</a:t>
                </a:r>
                <a:r>
                  <a:rPr lang="en-US" sz="180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'before'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],df[</a:t>
                </a:r>
                <a:r>
                  <a:rPr lang="en-US" sz="1800" dirty="0">
                    <a:solidFill>
                      <a:srgbClr val="A31515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'after'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Consolas" panose="020B0609020204030204" pitchFamily="49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] ))</a:t>
                </a:r>
                <a:endParaRPr lang="en-US" sz="18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25400" indent="0">
                  <a:buNone/>
                </a:pPr>
                <a:endParaRPr lang="en-US" sz="2400" dirty="0"/>
              </a:p>
              <a:p>
                <a:pPr marL="25400" indent="0">
                  <a:buNone/>
                </a:pPr>
                <a:r>
                  <a:rPr lang="en-US" sz="2400" dirty="0" err="1"/>
                  <a:t>Kết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quả</a:t>
                </a:r>
                <a:r>
                  <a:rPr lang="en-US" sz="2400" dirty="0"/>
                  <a:t>:</a:t>
                </a:r>
              </a:p>
              <a:p>
                <a:r>
                  <a:rPr lang="en-US" sz="2000" b="0" i="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</a:rPr>
                  <a:t>statistic=1.3430356655317932</a:t>
                </a:r>
              </a:p>
              <a:p>
                <a:r>
                  <a:rPr lang="en-US" sz="2000" b="0" i="0" dirty="0" err="1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</a:rPr>
                  <a:t>pvalue</a:t>
                </a:r>
                <a:r>
                  <a:rPr lang="en-US" sz="2000" b="0" i="0" dirty="0">
                    <a:solidFill>
                      <a:schemeClr val="tx1"/>
                    </a:solidFill>
                    <a:effectLst/>
                    <a:latin typeface="Consolas" panose="020B0609020204030204" pitchFamily="49" charset="0"/>
                  </a:rPr>
                  <a:t>=0.19595103999396823</a:t>
                </a:r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Text Placeholder 5">
                <a:extLst>
                  <a:ext uri="{FF2B5EF4-FFF2-40B4-BE49-F238E27FC236}">
                    <a16:creationId xmlns:a16="http://schemas.microsoft.com/office/drawing/2014/main" id="{2BE132F9-5652-4479-B25B-1E7025C555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183188" y="987425"/>
                <a:ext cx="6719444" cy="4915664"/>
              </a:xfrm>
              <a:blipFill>
                <a:blip r:embed="rId3"/>
                <a:stretch>
                  <a:fillRect l="-1723" b="-26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57E3A8-E349-4490-A872-4FB21A22FB3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89368" y="2057400"/>
            <a:ext cx="4482658" cy="3811588"/>
          </a:xfrm>
        </p:spPr>
        <p:txBody>
          <a:bodyPr>
            <a:normAutofit fontScale="85000" lnSpcReduction="10000"/>
          </a:bodyPr>
          <a:lstStyle/>
          <a:p>
            <a:pPr algn="just">
              <a:lnSpc>
                <a:spcPct val="130000"/>
              </a:lnSpc>
            </a:pP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	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Một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nghiên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cứu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cho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rằng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,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trẻ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em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sau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1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tháng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đi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nhà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trẻ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, do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bị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xáo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trộn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tâm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lý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nên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bé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nào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cũng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bị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sụt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cân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.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Trong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chương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trình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chiêu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sinh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của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mình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,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Trường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mầm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A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đã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tuyên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bố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rằng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tại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trường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của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họ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trung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bình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cân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nặng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của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học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sinh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khi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đã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đi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học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được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1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tháng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so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với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ngày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đầu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tiên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vào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trường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không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hề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bị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giảm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.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Hội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phụ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huynh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đã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tiến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hành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kiểm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định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tuyên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bố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đó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ở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trường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bằng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cách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ghi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lại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chỉ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số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cân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nặng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của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một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số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bé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trẻ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trước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và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sau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khi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nhập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học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1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tháng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.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Với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mức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ý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nghĩa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5%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hãy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kiểm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định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nhận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định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của</a:t>
            </a:r>
            <a:r>
              <a:rPr lang="en-US" sz="18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 </a:t>
            </a:r>
            <a:r>
              <a:rPr lang="en-US" sz="18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trường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5439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0D59D9-44C7-4BC4-9AE9-57C3D7BE5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Wilcoxon test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637724-78B6-47FF-9A95-4149D5D172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: </a:t>
            </a:r>
          </a:p>
          <a:p>
            <a:pPr lvl="1"/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thang </a:t>
            </a:r>
            <a:r>
              <a:rPr lang="en-US" dirty="0" err="1"/>
              <a:t>đo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</a:t>
            </a:r>
            <a:r>
              <a:rPr lang="en-US" dirty="0" err="1"/>
              <a:t>bậc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lượng</a:t>
            </a:r>
            <a:endParaRPr lang="en-US" dirty="0"/>
          </a:p>
          <a:p>
            <a:pPr lvl="1"/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tuân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bố</a:t>
            </a:r>
            <a:r>
              <a:rPr lang="en-US" dirty="0"/>
              <a:t> </a:t>
            </a:r>
            <a:r>
              <a:rPr lang="en-US" dirty="0" err="1"/>
              <a:t>chuẩn</a:t>
            </a:r>
            <a:endParaRPr lang="en-US" dirty="0"/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49154D29-DF81-4EE8-8DDF-83DEA5AE0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647" y="2789358"/>
            <a:ext cx="5413395" cy="313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80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4F71B-E09C-4510-91BF-6F2550308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0DDB561E-068C-4FB5-9D66-8FE35A377D96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Hàm </a:t>
                </a:r>
                <a:r>
                  <a:rPr lang="en-US" dirty="0" err="1"/>
                  <a:t>sử</a:t>
                </a:r>
                <a:r>
                  <a:rPr lang="en-US" dirty="0"/>
                  <a:t> </a:t>
                </a:r>
                <a:r>
                  <a:rPr lang="en-US" dirty="0" err="1"/>
                  <a:t>dụng</a:t>
                </a:r>
                <a:r>
                  <a:rPr lang="en-US" dirty="0"/>
                  <a:t>: </a:t>
                </a:r>
                <a:r>
                  <a:rPr lang="en-US" b="1" dirty="0" err="1"/>
                  <a:t>scipy.stats.Wilcoxon</a:t>
                </a:r>
                <a:endParaRPr lang="en-US" b="1" dirty="0"/>
              </a:p>
              <a:p>
                <a:pPr marL="0" marR="0" indent="0" algn="l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:r>
                  <a:rPr lang="en-US" sz="1800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Parameters</a:t>
                </a:r>
                <a:endParaRPr lang="en-US" sz="18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285750" indent="-28575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8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X: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array_like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: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thuộc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tính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thứ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nhật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,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hoặc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hiệu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của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2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thuộc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tính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được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tính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theo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cặp</a:t>
                </a:r>
                <a:endParaRPr lang="en-US" sz="18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742950" lvl="1" indent="-285750" algn="just">
                  <a:lnSpc>
                    <a:spcPct val="107000"/>
                  </a:lnSpc>
                  <a:spcBef>
                    <a:spcPts val="0"/>
                  </a:spcBef>
                </a:pPr>
                <a:r>
                  <a:rPr lang="en-US" sz="14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Y: </a:t>
                </a:r>
                <a:r>
                  <a:rPr lang="en-US" sz="14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array_like</a:t>
                </a:r>
                <a:r>
                  <a:rPr lang="en-US" sz="14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, </a:t>
                </a:r>
                <a:r>
                  <a:rPr lang="en-US" sz="1400" i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defaut</a:t>
                </a:r>
                <a:r>
                  <a:rPr lang="en-US" sz="14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 = None</a:t>
                </a:r>
                <a:r>
                  <a:rPr lang="en-US" sz="1400" i="1" dirty="0">
                    <a:solidFill>
                      <a:srgbClr val="76838F"/>
                    </a:solidFill>
                    <a:latin typeface="Open Sans" panose="020B0606030504020204" pitchFamily="34" charset="0"/>
                    <a:ea typeface="Open Sans" panose="020B0606030504020204" pitchFamily="34" charset="0"/>
                  </a:rPr>
                  <a:t> – </a:t>
                </a:r>
                <a:r>
                  <a:rPr lang="en-US" sz="1400" b="1" i="1" dirty="0" err="1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dãy</a:t>
                </a:r>
                <a:r>
                  <a:rPr lang="en-US" sz="1400" b="1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400" b="1" i="1" dirty="0" err="1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giá</a:t>
                </a:r>
                <a:r>
                  <a:rPr lang="en-US" sz="1400" b="1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400" b="1" i="1" dirty="0" err="1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trị</a:t>
                </a:r>
                <a:r>
                  <a:rPr lang="en-US" sz="1400" b="1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400" b="1" i="1" dirty="0" err="1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của</a:t>
                </a:r>
                <a:r>
                  <a:rPr lang="en-US" sz="1400" b="1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400" b="1" i="1" dirty="0" err="1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thuộc</a:t>
                </a:r>
                <a:r>
                  <a:rPr lang="en-US" sz="1400" b="1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400" b="1" i="1" dirty="0" err="1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tính</a:t>
                </a:r>
                <a:r>
                  <a:rPr lang="en-US" sz="1400" b="1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400" b="1" i="1" dirty="0" err="1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thứ</a:t>
                </a:r>
                <a:r>
                  <a:rPr lang="en-US" sz="1400" b="1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2</a:t>
                </a:r>
                <a:endParaRPr lang="en-US" sz="14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742950" lvl="1" indent="-285750" algn="just">
                  <a:lnSpc>
                    <a:spcPct val="107000"/>
                  </a:lnSpc>
                  <a:spcBef>
                    <a:spcPts val="0"/>
                  </a:spcBef>
                </a:pPr>
                <a:r>
                  <a:rPr lang="en-US" sz="14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alternative</a:t>
                </a:r>
                <a:r>
                  <a:rPr lang="en-US" sz="14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{“two-sided”, “greater”, “less”}, optional’</a:t>
                </a:r>
                <a:endParaRPr lang="en-US" sz="1400" i="1" dirty="0">
                  <a:solidFill>
                    <a:srgbClr val="76838F"/>
                  </a:solidFill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457200" lvl="1" indent="0" algn="just">
                  <a:lnSpc>
                    <a:spcPct val="107000"/>
                  </a:lnSpc>
                  <a:spcBef>
                    <a:spcPts val="0"/>
                  </a:spcBef>
                  <a:buNone/>
                </a:pPr>
                <a:r>
                  <a:rPr lang="en-US" sz="1400" b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Loại</a:t>
                </a:r>
                <a:r>
                  <a:rPr lang="en-US" sz="14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400" b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kiểm</a:t>
                </a:r>
                <a:r>
                  <a:rPr lang="en-US" sz="14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400" b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định</a:t>
                </a:r>
                <a:r>
                  <a:rPr lang="en-US" sz="14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: </a:t>
                </a:r>
                <a:r>
                  <a:rPr lang="en-US" sz="1400" b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hai</a:t>
                </a:r>
                <a:r>
                  <a:rPr lang="en-US" sz="14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400" b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phía</a:t>
                </a:r>
                <a:r>
                  <a:rPr lang="en-US" sz="14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, 1 </a:t>
                </a:r>
                <a:r>
                  <a:rPr lang="en-US" sz="1400" b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phía</a:t>
                </a:r>
                <a:r>
                  <a:rPr lang="en-US" sz="14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400" b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trái</a:t>
                </a:r>
                <a:r>
                  <a:rPr lang="en-US" sz="14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, 1 </a:t>
                </a:r>
                <a:r>
                  <a:rPr lang="en-US" sz="1400" b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phía</a:t>
                </a:r>
                <a:r>
                  <a:rPr lang="en-US" sz="14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400" b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phải</a:t>
                </a:r>
                <a:endParaRPr lang="en-US" sz="1400" b="1" dirty="0">
                  <a:solidFill>
                    <a:srgbClr val="4A4A4A"/>
                  </a:solidFill>
                  <a:effectLst/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457200" lvl="1" indent="0" algn="just">
                  <a:lnSpc>
                    <a:spcPct val="107000"/>
                  </a:lnSpc>
                  <a:spcBef>
                    <a:spcPts val="0"/>
                  </a:spcBef>
                  <a:buNone/>
                </a:pPr>
                <a:endParaRPr lang="en-US" sz="14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0" marR="0" indent="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:r>
                  <a:rPr lang="en-US" sz="1800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Returns</a:t>
                </a:r>
                <a:endParaRPr lang="en-US" sz="18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0" marR="0" lvl="0" indent="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:r>
                  <a:rPr lang="en-US" sz="18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Statistic: 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</a:rPr>
                  <a:t>float</a:t>
                </a:r>
                <a:endParaRPr lang="en-US" sz="1800" dirty="0">
                  <a:solidFill>
                    <a:srgbClr val="76838F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</a:endParaRPr>
              </a:p>
              <a:p>
                <a:pPr marL="0" marR="0" indent="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:r>
                  <a:rPr lang="en-US" sz="1800" b="1" dirty="0" err="1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Pvalue</a:t>
                </a:r>
                <a:r>
                  <a:rPr lang="en-US" sz="1800" b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: </a:t>
                </a:r>
                <a:r>
                  <a:rPr lang="en-US" sz="1800" i="1" dirty="0">
                    <a:solidFill>
                      <a:srgbClr val="4A4A4A"/>
                    </a:solidFill>
                    <a:effectLst/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float</a:t>
                </a:r>
              </a:p>
              <a:p>
                <a:pPr marL="0" marR="0" indent="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:endParaRPr lang="en-US" sz="1800" i="1" dirty="0">
                  <a:solidFill>
                    <a:srgbClr val="4A4A4A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285750" indent="-28575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800" i="1" dirty="0" err="1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cách</a:t>
                </a:r>
                <a:r>
                  <a:rPr lang="en-US" sz="1800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đọc</a:t>
                </a:r>
                <a:r>
                  <a:rPr lang="en-US" sz="1800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kết</a:t>
                </a:r>
                <a:r>
                  <a:rPr lang="en-US" sz="1800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800" i="1" dirty="0" err="1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quả</a:t>
                </a:r>
                <a:r>
                  <a:rPr lang="en-US" sz="1800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solidFill>
                          <a:srgbClr val="4A4A4A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𝑝𝑣𝑎𝑙𝑢𝑒</m:t>
                    </m:r>
                    <m:r>
                      <a:rPr lang="en-US" sz="1800" b="0" i="1" smtClean="0">
                        <a:solidFill>
                          <a:srgbClr val="4A4A4A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&lt;</m:t>
                    </m:r>
                    <m:r>
                      <a:rPr lang="en-US" sz="1800" b="0" i="1" smtClean="0">
                        <a:solidFill>
                          <a:srgbClr val="4A4A4A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𝛼</m:t>
                    </m:r>
                  </m:oMath>
                </a14:m>
                <a:r>
                  <a:rPr lang="en-US" sz="1800" i="1" dirty="0">
                    <a:solidFill>
                      <a:srgbClr val="4A4A4A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800" i="0" dirty="0">
                    <a:solidFill>
                      <a:srgbClr val="4A4A4A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-→</a:t>
                </a:r>
                <a:r>
                  <a:rPr lang="en-US" sz="1800" i="0" dirty="0" err="1">
                    <a:solidFill>
                      <a:srgbClr val="4A4A4A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Bác</a:t>
                </a:r>
                <a:r>
                  <a:rPr lang="en-US" sz="1800" i="0" dirty="0">
                    <a:solidFill>
                      <a:srgbClr val="4A4A4A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800" i="0" dirty="0" err="1">
                    <a:solidFill>
                      <a:srgbClr val="4A4A4A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bỏ</a:t>
                </a:r>
                <a:r>
                  <a:rPr lang="en-US" sz="1800" i="0" dirty="0">
                    <a:solidFill>
                      <a:srgbClr val="4A4A4A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 H0, </a:t>
                </a:r>
                <a:r>
                  <a:rPr lang="en-US" sz="1800" i="0" dirty="0" err="1">
                    <a:solidFill>
                      <a:srgbClr val="4A4A4A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chấp</a:t>
                </a:r>
                <a:r>
                  <a:rPr lang="en-US" sz="1800" i="0" dirty="0">
                    <a:solidFill>
                      <a:srgbClr val="4A4A4A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800" i="0" dirty="0" err="1">
                    <a:solidFill>
                      <a:srgbClr val="4A4A4A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nhận</a:t>
                </a:r>
                <a:r>
                  <a:rPr lang="en-US" sz="1800" i="0" dirty="0">
                    <a:solidFill>
                      <a:srgbClr val="4A4A4A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 H1</a:t>
                </a:r>
                <a:endParaRPr lang="en-US" sz="1800" i="1" dirty="0">
                  <a:solidFill>
                    <a:srgbClr val="4A4A4A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285750" indent="-28575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endParaRPr lang="en-US" sz="1800" i="1" dirty="0">
                  <a:solidFill>
                    <a:srgbClr val="4A4A4A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0DDB561E-068C-4FB5-9D66-8FE35A377D9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522" r="-4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39683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0FD40C-7FEF-4DB1-9E85-F5FEE5278B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scipy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8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stats</a:t>
            </a:r>
            <a:endParaRPr lang="en-US" sz="1800" dirty="0">
              <a:solidFill>
                <a:srgbClr val="76838F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0" marR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 </a:t>
            </a:r>
            <a:r>
              <a:rPr lang="en-US" sz="1800" dirty="0" err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8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lệch</a:t>
            </a:r>
            <a:r>
              <a:rPr lang="en-US" sz="18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8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18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sz="18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18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ra: </a:t>
            </a:r>
            <a:r>
              <a:rPr lang="en-US" sz="1800" dirty="0" err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18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đen</a:t>
            </a:r>
            <a:r>
              <a:rPr lang="en-US" sz="18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800" dirty="0" err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18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endParaRPr lang="en-US" sz="1800" dirty="0">
              <a:solidFill>
                <a:srgbClr val="76838F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d= [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-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-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-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-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-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,-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,-</a:t>
            </a:r>
            <a:r>
              <a:rPr lang="en-US" sz="18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en-US" sz="1800" dirty="0">
              <a:solidFill>
                <a:srgbClr val="76838F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0" marR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print( 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stats.wilcoxon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(d))</a:t>
            </a:r>
          </a:p>
          <a:p>
            <a:pPr marL="0" marR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rgbClr val="000000"/>
              </a:solidFill>
              <a:latin typeface="Consolas" panose="020B0609020204030204" pitchFamily="49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marL="0" marR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Times New Roman" panose="02020603050405020304" pitchFamily="18" charset="0"/>
              </a:rPr>
              <a:t>Kết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Times New Roman" panose="02020603050405020304" pitchFamily="18" charset="0"/>
              </a:rPr>
              <a:t>quả</a:t>
            </a:r>
            <a:endParaRPr lang="en-US" sz="1800" dirty="0">
              <a:solidFill>
                <a:srgbClr val="000000"/>
              </a:solidFill>
              <a:effectLst/>
              <a:latin typeface="Consolas" panose="020B0609020204030204" pitchFamily="49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marL="0" marR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statistic=36.5, </a:t>
            </a:r>
            <a:r>
              <a:rPr lang="en-US" sz="18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pvalue</a:t>
            </a:r>
            <a:r>
              <a:rPr lang="en-US" sz="1800" b="1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=0.31023779780459937</a:t>
            </a:r>
            <a:endParaRPr lang="en-US" sz="1800" b="1" dirty="0">
              <a:solidFill>
                <a:schemeClr val="tx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25400" indent="0">
              <a:buNone/>
            </a:pP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A0EB60-F31D-41AD-8064-EF6812B1AB4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960698" y="902825"/>
            <a:ext cx="3811327" cy="4966163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Nhà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phân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phối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thời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trang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 Alain Delon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tại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Hà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Nội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vừa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tung ra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thị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trường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một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loại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túi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thời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trang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mới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với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hai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màu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đen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và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đỏ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borheaux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.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Nhà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phân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phối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muốn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biết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liệu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có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sự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khác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biệt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về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số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lượng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bán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ra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của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hai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loại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túi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nên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đã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lấy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số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lượng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túi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bán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được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tại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15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địa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điểm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bán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hàng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.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Hãy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giúp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nhà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phân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phối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có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đủ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cơ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sở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để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đưa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ra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kết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luận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ở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mức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ý </a:t>
            </a:r>
            <a:r>
              <a:rPr lang="en-US" sz="16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nghĩa</a:t>
            </a:r>
            <a:r>
              <a:rPr lang="en-US" sz="16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5%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0983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5AE803-E2DE-47F1-9042-0C48D1D87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kết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97300-B6F7-485D-BAC9-85CACAE6A2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Qua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nắm</a:t>
            </a:r>
            <a:r>
              <a:rPr lang="en-US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(one sample T test)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Hai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độc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(independent T test)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Hai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tuân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 (pair T test)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tuân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 (Wilcoxon)</a:t>
            </a:r>
          </a:p>
        </p:txBody>
      </p:sp>
    </p:spTree>
    <p:extLst>
      <p:ext uri="{BB962C8B-B14F-4D97-AF65-F5344CB8AC3E}">
        <p14:creationId xmlns:p14="http://schemas.microsoft.com/office/powerpoint/2010/main" val="1684825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4CF59EC-E32E-4CCD-AC13-951A6FE84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6FD523B-5F94-4D03-ADDC-7AD6F556C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AC8CEDD-786E-431E-9DF8-E890FA24A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690" y="681036"/>
            <a:ext cx="8782620" cy="573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547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B2A96-518E-47E5-ABB3-E609683AD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57D04-A571-451D-AD14-49ACA1DCC3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thuyết</a:t>
            </a:r>
            <a:endParaRPr lang="en-US" dirty="0"/>
          </a:p>
          <a:p>
            <a:pPr>
              <a:lnSpc>
                <a:spcPct val="130000"/>
              </a:lnSpc>
            </a:pP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ta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mẫu</a:t>
            </a:r>
            <a:endParaRPr lang="en-US" dirty="0"/>
          </a:p>
          <a:p>
            <a:pPr>
              <a:lnSpc>
                <a:spcPct val="130000"/>
              </a:lnSpc>
            </a:pP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kê</a:t>
            </a:r>
            <a:endParaRPr lang="en-US" dirty="0"/>
          </a:p>
          <a:p>
            <a:pPr>
              <a:lnSpc>
                <a:spcPct val="130000"/>
              </a:lnSpc>
            </a:pP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sai</a:t>
            </a:r>
            <a:r>
              <a:rPr lang="en-US" dirty="0"/>
              <a:t> </a:t>
            </a:r>
            <a:r>
              <a:rPr lang="en-US" dirty="0" err="1"/>
              <a:t>lầm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  <a:p>
            <a:pPr>
              <a:lnSpc>
                <a:spcPct val="130000"/>
              </a:lnSpc>
            </a:pP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>
              <a:lnSpc>
                <a:spcPct val="130000"/>
              </a:lnSpc>
            </a:pPr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: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độc</a:t>
            </a:r>
            <a:r>
              <a:rPr lang="en-US" dirty="0"/>
              <a:t> </a:t>
            </a:r>
            <a:r>
              <a:rPr lang="en-US" dirty="0" err="1"/>
              <a:t>lập</a:t>
            </a:r>
            <a:endParaRPr lang="en-US" dirty="0"/>
          </a:p>
          <a:p>
            <a:pPr>
              <a:lnSpc>
                <a:spcPct val="130000"/>
              </a:lnSpc>
            </a:pPr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: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68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5ABF3-BB71-4986-A294-00EC4F714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đinh</a:t>
            </a:r>
            <a:r>
              <a:rPr lang="en-US" dirty="0"/>
              <a:t>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EBC62-2BA6-4A1F-AA6E-F7D4BE255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7513" y="1701819"/>
            <a:ext cx="4490261" cy="4029626"/>
          </a:xfrm>
        </p:spPr>
        <p:txBody>
          <a:bodyPr/>
          <a:lstStyle/>
          <a:p>
            <a:pPr marL="114300" indent="0" algn="just">
              <a:buNone/>
            </a:pPr>
            <a:r>
              <a:rPr lang="en-US" b="1" i="1" dirty="0" err="1"/>
              <a:t>Kiểm</a:t>
            </a:r>
            <a:r>
              <a:rPr lang="en-US" b="1" i="1" dirty="0"/>
              <a:t> </a:t>
            </a:r>
            <a:r>
              <a:rPr lang="en-US" b="1" i="1" dirty="0" err="1"/>
              <a:t>định</a:t>
            </a:r>
            <a:r>
              <a:rPr lang="en-US" b="1" i="1" dirty="0"/>
              <a:t> </a:t>
            </a:r>
            <a:r>
              <a:rPr lang="en-US" b="1" i="1" dirty="0" err="1"/>
              <a:t>giả</a:t>
            </a:r>
            <a:r>
              <a:rPr lang="en-US" b="1" i="1" dirty="0"/>
              <a:t> </a:t>
            </a:r>
            <a:r>
              <a:rPr lang="en-US" b="1" i="1" dirty="0" err="1"/>
              <a:t>thuyết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chấp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bác</a:t>
            </a:r>
            <a:r>
              <a:rPr lang="en-US" dirty="0"/>
              <a:t> </a:t>
            </a:r>
            <a:r>
              <a:rPr lang="en-US" dirty="0" err="1"/>
              <a:t>bỏ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mẫu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6B1EE1-650A-4FE1-90E4-3B2DB59EC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606" y="1358405"/>
            <a:ext cx="7416394" cy="4141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414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E13D7-DFD7-40A7-B347-8C36A8C0D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ta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mẫu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16195-CEA7-45B5-A697-0ED3604AF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20022"/>
            <a:ext cx="8201628" cy="5056942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 err="1"/>
              <a:t>Tổng</a:t>
            </a:r>
            <a:r>
              <a:rPr lang="en-US" b="1" dirty="0"/>
              <a:t> </a:t>
            </a:r>
            <a:r>
              <a:rPr lang="en-US" b="1" dirty="0" err="1"/>
              <a:t>thể</a:t>
            </a:r>
            <a:r>
              <a:rPr lang="en-US" b="1" dirty="0"/>
              <a:t> </a:t>
            </a:r>
            <a:r>
              <a:rPr lang="en-US" b="1" dirty="0" err="1"/>
              <a:t>chung</a:t>
            </a:r>
            <a:r>
              <a:rPr lang="en-US" b="1" dirty="0"/>
              <a:t> </a:t>
            </a:r>
            <a:r>
              <a:rPr lang="en-US" b="1" dirty="0" err="1"/>
              <a:t>là</a:t>
            </a:r>
            <a:r>
              <a:rPr lang="en-US" dirty="0"/>
              <a:t>: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1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nghiên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.</a:t>
            </a:r>
          </a:p>
          <a:p>
            <a:r>
              <a:rPr lang="en-US" b="1" dirty="0" err="1"/>
              <a:t>Tổng</a:t>
            </a:r>
            <a:r>
              <a:rPr lang="en-US" b="1" dirty="0"/>
              <a:t> </a:t>
            </a:r>
            <a:r>
              <a:rPr lang="en-US" b="1" dirty="0" err="1"/>
              <a:t>thể</a:t>
            </a:r>
            <a:r>
              <a:rPr lang="en-US" b="1" dirty="0"/>
              <a:t> </a:t>
            </a:r>
            <a:r>
              <a:rPr lang="en-US" b="1" dirty="0" err="1"/>
              <a:t>bộc</a:t>
            </a:r>
            <a:r>
              <a:rPr lang="en-US" b="1" dirty="0"/>
              <a:t> </a:t>
            </a:r>
            <a:r>
              <a:rPr lang="en-US" b="1" dirty="0" err="1"/>
              <a:t>lộ</a:t>
            </a:r>
            <a:r>
              <a:rPr lang="en-US" dirty="0"/>
              <a:t>: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endParaRPr lang="en-US" dirty="0"/>
          </a:p>
          <a:p>
            <a:pPr marL="114300" indent="0">
              <a:buNone/>
            </a:pPr>
            <a:r>
              <a:rPr lang="en-US" sz="2400" dirty="0" err="1"/>
              <a:t>Ví</a:t>
            </a:r>
            <a:r>
              <a:rPr lang="en-US" sz="2400" dirty="0"/>
              <a:t> </a:t>
            </a:r>
            <a:r>
              <a:rPr lang="en-US" sz="2400" dirty="0" err="1"/>
              <a:t>dụ</a:t>
            </a:r>
            <a:r>
              <a:rPr lang="en-US" sz="2400" dirty="0"/>
              <a:t>: </a:t>
            </a:r>
            <a:r>
              <a:rPr lang="en-US" sz="2400" dirty="0" err="1"/>
              <a:t>nhân</a:t>
            </a:r>
            <a:r>
              <a:rPr lang="en-US" sz="2400" dirty="0"/>
              <a:t> </a:t>
            </a:r>
            <a:r>
              <a:rPr lang="en-US" sz="2400" dirty="0" err="1"/>
              <a:t>viên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công</a:t>
            </a:r>
            <a:r>
              <a:rPr lang="en-US" sz="2400" dirty="0"/>
              <a:t> ty</a:t>
            </a:r>
          </a:p>
          <a:p>
            <a:r>
              <a:rPr lang="en-US" b="1" dirty="0" err="1"/>
              <a:t>Tổng</a:t>
            </a:r>
            <a:r>
              <a:rPr lang="en-US" b="1" dirty="0"/>
              <a:t> </a:t>
            </a:r>
            <a:r>
              <a:rPr lang="en-US" b="1" dirty="0" err="1"/>
              <a:t>thể</a:t>
            </a:r>
            <a:r>
              <a:rPr lang="en-US" b="1" dirty="0"/>
              <a:t> </a:t>
            </a:r>
            <a:r>
              <a:rPr lang="en-US" b="1" dirty="0" err="1"/>
              <a:t>tiềm</a:t>
            </a:r>
            <a:r>
              <a:rPr lang="en-US" b="1" dirty="0"/>
              <a:t> </a:t>
            </a:r>
            <a:r>
              <a:rPr lang="en-US" b="1" dirty="0" err="1"/>
              <a:t>ẩn</a:t>
            </a:r>
            <a:r>
              <a:rPr lang="en-US" dirty="0"/>
              <a:t>: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endParaRPr lang="en-US" dirty="0"/>
          </a:p>
          <a:p>
            <a:pPr marL="114300" indent="0" algn="just">
              <a:buNone/>
            </a:pPr>
            <a:r>
              <a:rPr lang="en-US" sz="2400" dirty="0" err="1"/>
              <a:t>Ví</a:t>
            </a:r>
            <a:r>
              <a:rPr lang="en-US" sz="2400" dirty="0"/>
              <a:t> </a:t>
            </a:r>
            <a:r>
              <a:rPr lang="en-US" sz="2400" dirty="0" err="1"/>
              <a:t>dụ</a:t>
            </a:r>
            <a:r>
              <a:rPr lang="en-US" sz="2400" dirty="0"/>
              <a:t>: </a:t>
            </a:r>
            <a:r>
              <a:rPr lang="en-US" sz="2400" dirty="0" err="1"/>
              <a:t>nghiên</a:t>
            </a:r>
            <a:r>
              <a:rPr lang="en-US" sz="2400" dirty="0"/>
              <a:t> </a:t>
            </a:r>
            <a:r>
              <a:rPr lang="en-US" sz="2400" dirty="0" err="1"/>
              <a:t>cứu</a:t>
            </a:r>
            <a:r>
              <a:rPr lang="en-US" sz="2400" dirty="0"/>
              <a:t> </a:t>
            </a:r>
            <a:r>
              <a:rPr lang="en-US" sz="2400" dirty="0" err="1"/>
              <a:t>sự</a:t>
            </a:r>
            <a:r>
              <a:rPr lang="en-US" sz="2400" dirty="0"/>
              <a:t> </a:t>
            </a:r>
            <a:r>
              <a:rPr lang="en-US" sz="2400" dirty="0" err="1"/>
              <a:t>hài</a:t>
            </a:r>
            <a:r>
              <a:rPr lang="en-US" sz="2400" dirty="0"/>
              <a:t> </a:t>
            </a:r>
            <a:r>
              <a:rPr lang="en-US" sz="2400" dirty="0" err="1"/>
              <a:t>lòng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tất</a:t>
            </a:r>
            <a:r>
              <a:rPr lang="en-US" sz="2400" dirty="0"/>
              <a:t> </a:t>
            </a:r>
            <a:r>
              <a:rPr lang="en-US" sz="2400" dirty="0" err="1"/>
              <a:t>cả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hành</a:t>
            </a:r>
            <a:r>
              <a:rPr lang="en-US" sz="2400" dirty="0"/>
              <a:t> </a:t>
            </a:r>
            <a:r>
              <a:rPr lang="en-US" sz="2400" dirty="0" err="1"/>
              <a:t>khách</a:t>
            </a:r>
            <a:r>
              <a:rPr lang="en-US" sz="2400" dirty="0"/>
              <a:t> </a:t>
            </a:r>
            <a:r>
              <a:rPr lang="en-US" sz="2400" dirty="0" err="1"/>
              <a:t>về</a:t>
            </a:r>
            <a:r>
              <a:rPr lang="en-US" sz="2400" dirty="0"/>
              <a:t> </a:t>
            </a:r>
            <a:r>
              <a:rPr lang="en-US" sz="2400" dirty="0" err="1"/>
              <a:t>dịch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 </a:t>
            </a:r>
            <a:r>
              <a:rPr lang="en-US" sz="2400" dirty="0" err="1"/>
              <a:t>không</a:t>
            </a:r>
            <a:r>
              <a:rPr lang="en-US" sz="2400" dirty="0"/>
              <a:t>. </a:t>
            </a:r>
            <a:r>
              <a:rPr lang="en-US" sz="2400" dirty="0">
                <a:sym typeface="Wingdings" panose="05000000000000000000" pitchFamily="2" charset="2"/>
              </a:rPr>
              <a:t> </a:t>
            </a:r>
            <a:r>
              <a:rPr lang="en-US" sz="2400" dirty="0" err="1">
                <a:sym typeface="Wingdings" panose="05000000000000000000" pitchFamily="2" charset="2"/>
              </a:rPr>
              <a:t>Tổng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thể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chung</a:t>
            </a:r>
            <a:r>
              <a:rPr lang="en-US" sz="2400" dirty="0">
                <a:sym typeface="Wingdings" panose="05000000000000000000" pitchFamily="2" charset="2"/>
              </a:rPr>
              <a:t> bao </a:t>
            </a:r>
            <a:r>
              <a:rPr lang="en-US" sz="2400" dirty="0" err="1">
                <a:sym typeface="Wingdings" panose="05000000000000000000" pitchFamily="2" charset="2"/>
              </a:rPr>
              <a:t>gồm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khách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hàng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cũ</a:t>
            </a:r>
            <a:r>
              <a:rPr lang="en-US" sz="2400" dirty="0">
                <a:sym typeface="Wingdings" panose="05000000000000000000" pitchFamily="2" charset="2"/>
              </a:rPr>
              <a:t>, </a:t>
            </a:r>
            <a:r>
              <a:rPr lang="en-US" sz="2400" dirty="0" err="1">
                <a:sym typeface="Wingdings" panose="05000000000000000000" pitchFamily="2" charset="2"/>
              </a:rPr>
              <a:t>khách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hàng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đang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sử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dụng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dịch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vụ</a:t>
            </a:r>
            <a:r>
              <a:rPr lang="en-US" sz="2400" dirty="0">
                <a:sym typeface="Wingdings" panose="05000000000000000000" pitchFamily="2" charset="2"/>
              </a:rPr>
              <a:t>, </a:t>
            </a:r>
            <a:r>
              <a:rPr lang="en-US" sz="2400" dirty="0" err="1">
                <a:sym typeface="Wingdings" panose="05000000000000000000" pitchFamily="2" charset="2"/>
              </a:rPr>
              <a:t>khách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hàng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mới</a:t>
            </a:r>
            <a:endParaRPr lang="en-US" sz="2400" dirty="0"/>
          </a:p>
        </p:txBody>
      </p:sp>
      <p:graphicFrame>
        <p:nvGraphicFramePr>
          <p:cNvPr id="4" name="Content Placeholder 8">
            <a:extLst>
              <a:ext uri="{FF2B5EF4-FFF2-40B4-BE49-F238E27FC236}">
                <a16:creationId xmlns:a16="http://schemas.microsoft.com/office/drawing/2014/main" id="{5F478F88-914C-4A90-8CDF-43F267F88E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5135573"/>
              </p:ext>
            </p:extLst>
          </p:nvPr>
        </p:nvGraphicFramePr>
        <p:xfrm>
          <a:off x="9340770" y="973606"/>
          <a:ext cx="2851230" cy="1961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Image" r:id="rId4" imgW="4600071" imgH="3164137" progId="Photoshop.Image.5">
                  <p:embed/>
                </p:oleObj>
              </mc:Choice>
              <mc:Fallback>
                <p:oleObj name="Image" r:id="rId4" imgW="4600071" imgH="3164137" progId="Photoshop.Image.5">
                  <p:embed/>
                  <p:pic>
                    <p:nvPicPr>
                      <p:cNvPr id="4" name="Content Placeholder 8">
                        <a:extLst>
                          <a:ext uri="{FF2B5EF4-FFF2-40B4-BE49-F238E27FC236}">
                            <a16:creationId xmlns:a16="http://schemas.microsoft.com/office/drawing/2014/main" id="{3DDCD2A9-E28F-471C-9192-308CA96AA30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40770" y="973606"/>
                        <a:ext cx="2851230" cy="196128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4449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15D8C-8844-4CFD-B33B-92A03906F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mẫu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BA6D62-970E-4D1B-B718-CB83563BD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07226"/>
            <a:ext cx="10271125" cy="5169738"/>
          </a:xfrm>
        </p:spPr>
        <p:txBody>
          <a:bodyPr/>
          <a:lstStyle/>
          <a:p>
            <a:pPr marL="114300" indent="0">
              <a:buNone/>
            </a:pP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: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 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E2E6C846-0DAC-4712-9F91-98A05B8B8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64388" y="6323013"/>
            <a:ext cx="1905000" cy="463550"/>
          </a:xfrm>
        </p:spPr>
        <p:txBody>
          <a:bodyPr/>
          <a:lstStyle/>
          <a:p>
            <a:r>
              <a:rPr lang="en-US"/>
              <a:t>Chap 1-</a:t>
            </a:r>
            <a:fld id="{CF1A4DEA-DF54-4464-83FE-79BCE962D3C9}" type="slidenum">
              <a:rPr lang="en-US"/>
              <a:pPr/>
              <a:t>8</a:t>
            </a:fld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2F2A05C7-F050-4607-B76C-98D5BC8248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9085" y="2085834"/>
            <a:ext cx="2209800" cy="2162719"/>
          </a:xfrm>
          <a:prstGeom prst="rect">
            <a:avLst/>
          </a:prstGeom>
          <a:solidFill>
            <a:srgbClr val="FFE57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DA14DD15-E988-46C4-93AB-0F7D76E0F3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6293" y="2224277"/>
            <a:ext cx="924251" cy="830342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43305E62-D607-482B-AF94-2436B6641E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4172" y="1988988"/>
            <a:ext cx="619721" cy="646331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Text Box 8">
            <a:extLst>
              <a:ext uri="{FF2B5EF4-FFF2-40B4-BE49-F238E27FC236}">
                <a16:creationId xmlns:a16="http://schemas.microsoft.com/office/drawing/2014/main" id="{DCD59964-BBF0-4729-B81E-1D0DB857E5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9697" y="3832296"/>
            <a:ext cx="152317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b="1" dirty="0" err="1">
                <a:solidFill>
                  <a:schemeClr val="tx1"/>
                </a:solidFill>
              </a:rPr>
              <a:t>Tổng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thể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chung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8794B3BB-FCBB-4F55-9C51-0FD63E962E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5846" y="2746842"/>
            <a:ext cx="86836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eaLnBrk="0" hangingPunct="0"/>
            <a:r>
              <a:rPr lang="en-US" b="1" dirty="0" err="1">
                <a:solidFill>
                  <a:schemeClr val="tx1"/>
                </a:solidFill>
              </a:rPr>
              <a:t>Mẫu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1281D4CF-65F4-46ED-A009-07C3B06B99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3388" y="4440238"/>
            <a:ext cx="2209801" cy="523220"/>
          </a:xfrm>
          <a:prstGeom prst="rect">
            <a:avLst/>
          </a:prstGeom>
          <a:solidFill>
            <a:srgbClr val="FFCCFF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/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tả</a:t>
            </a:r>
            <a:r>
              <a:rPr lang="en-US" dirty="0"/>
              <a:t>,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, </a:t>
            </a:r>
          </a:p>
          <a:p>
            <a:pPr eaLnBrk="0" hangingPunct="0"/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endParaRPr lang="en-US" dirty="0"/>
          </a:p>
        </p:txBody>
      </p:sp>
      <p:sp>
        <p:nvSpPr>
          <p:cNvPr id="14" name="Text Box 11">
            <a:extLst>
              <a:ext uri="{FF2B5EF4-FFF2-40B4-BE49-F238E27FC236}">
                <a16:creationId xmlns:a16="http://schemas.microsoft.com/office/drawing/2014/main" id="{59320D2A-1B64-4556-904E-02EB5CCA74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7457" y="3431672"/>
            <a:ext cx="2565391" cy="307777"/>
          </a:xfrm>
          <a:prstGeom prst="rect">
            <a:avLst/>
          </a:prstGeom>
          <a:solidFill>
            <a:srgbClr val="FFCCFF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/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endParaRPr lang="en-US" dirty="0"/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8BA87153-5D83-4AD4-B556-7966D1DDAE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7995" y="5995367"/>
            <a:ext cx="8405480" cy="477054"/>
          </a:xfrm>
          <a:prstGeom prst="rect">
            <a:avLst/>
          </a:prstGeom>
          <a:solidFill>
            <a:srgbClr val="FFFF99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2500" dirty="0" err="1"/>
              <a:t>Suy</a:t>
            </a:r>
            <a:r>
              <a:rPr lang="en-US" sz="2500" dirty="0"/>
              <a:t> </a:t>
            </a:r>
            <a:r>
              <a:rPr lang="en-US" sz="2500" dirty="0" err="1"/>
              <a:t>luận</a:t>
            </a:r>
            <a:r>
              <a:rPr lang="en-US" sz="2500" dirty="0"/>
              <a:t> </a:t>
            </a:r>
            <a:r>
              <a:rPr lang="en-US" sz="2500" dirty="0" err="1"/>
              <a:t>về</a:t>
            </a:r>
            <a:r>
              <a:rPr lang="en-US" sz="2500" dirty="0"/>
              <a:t> </a:t>
            </a:r>
            <a:r>
              <a:rPr lang="en-US" sz="2500" dirty="0" err="1"/>
              <a:t>tổng</a:t>
            </a:r>
            <a:r>
              <a:rPr lang="en-US" sz="2500" dirty="0"/>
              <a:t> </a:t>
            </a:r>
            <a:r>
              <a:rPr lang="en-US" sz="2500" dirty="0" err="1"/>
              <a:t>thể</a:t>
            </a:r>
            <a:r>
              <a:rPr lang="en-US" sz="2500" dirty="0"/>
              <a:t> </a:t>
            </a:r>
            <a:r>
              <a:rPr lang="en-US" sz="2500" dirty="0" err="1"/>
              <a:t>chung</a:t>
            </a:r>
            <a:r>
              <a:rPr lang="en-US" sz="2500" dirty="0"/>
              <a:t>  </a:t>
            </a:r>
            <a:r>
              <a:rPr lang="en-US" sz="2500" dirty="0" err="1"/>
              <a:t>từ</a:t>
            </a:r>
            <a:r>
              <a:rPr lang="en-US" sz="2500" dirty="0"/>
              <a:t> </a:t>
            </a:r>
            <a:r>
              <a:rPr lang="en-US" sz="2500" dirty="0" err="1"/>
              <a:t>tổng</a:t>
            </a:r>
            <a:r>
              <a:rPr lang="en-US" sz="2500" dirty="0"/>
              <a:t> </a:t>
            </a:r>
            <a:r>
              <a:rPr lang="en-US" sz="2500" dirty="0" err="1"/>
              <a:t>thể</a:t>
            </a:r>
            <a:r>
              <a:rPr lang="en-US" sz="2500" dirty="0"/>
              <a:t> </a:t>
            </a:r>
            <a:r>
              <a:rPr lang="en-US" sz="2500" dirty="0" err="1"/>
              <a:t>mẫu</a:t>
            </a:r>
            <a:endParaRPr lang="en-US" sz="2500" dirty="0"/>
          </a:p>
        </p:txBody>
      </p:sp>
      <p:sp>
        <p:nvSpPr>
          <p:cNvPr id="16" name="AutoShape 13">
            <a:extLst>
              <a:ext uri="{FF2B5EF4-FFF2-40B4-BE49-F238E27FC236}">
                <a16:creationId xmlns:a16="http://schemas.microsoft.com/office/drawing/2014/main" id="{7B3E8785-5111-4DD5-BF65-5D7F8E5F6B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8739" y="2119959"/>
            <a:ext cx="2859610" cy="251765"/>
          </a:xfrm>
          <a:custGeom>
            <a:avLst/>
            <a:gdLst>
              <a:gd name="G0" fmla="+- 16200 0 0"/>
              <a:gd name="G1" fmla="+- 5400 0 0"/>
              <a:gd name="G2" fmla="+- 21600 0 5400"/>
              <a:gd name="G3" fmla="+- 10800 0 5400"/>
              <a:gd name="G4" fmla="+- 21600 0 16200"/>
              <a:gd name="G5" fmla="*/ G4 G3 10800"/>
              <a:gd name="G6" fmla="+- 21600 0 G5"/>
              <a:gd name="T0" fmla="*/ 16200 w 21600"/>
              <a:gd name="T1" fmla="*/ 0 h 21600"/>
              <a:gd name="T2" fmla="*/ 0 w 21600"/>
              <a:gd name="T3" fmla="*/ 10800 h 21600"/>
              <a:gd name="T4" fmla="*/ 16200 w 21600"/>
              <a:gd name="T5" fmla="*/ 21600 h 21600"/>
              <a:gd name="T6" fmla="*/ 21600 w 21600"/>
              <a:gd name="T7" fmla="*/ 10800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G1 h 21600"/>
              <a:gd name="T14" fmla="*/ G6 w 21600"/>
              <a:gd name="T15" fmla="*/ G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AutoShape 14">
            <a:extLst>
              <a:ext uri="{FF2B5EF4-FFF2-40B4-BE49-F238E27FC236}">
                <a16:creationId xmlns:a16="http://schemas.microsoft.com/office/drawing/2014/main" id="{6299FA57-A98A-4DE1-A559-D28DC49F56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1625" y="1988988"/>
            <a:ext cx="1395413" cy="488950"/>
          </a:xfrm>
          <a:prstGeom prst="rightArrow">
            <a:avLst>
              <a:gd name="adj1" fmla="val 50000"/>
              <a:gd name="adj2" fmla="val 71347"/>
            </a:avLst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AutoShape 15">
            <a:extLst>
              <a:ext uri="{FF2B5EF4-FFF2-40B4-BE49-F238E27FC236}">
                <a16:creationId xmlns:a16="http://schemas.microsoft.com/office/drawing/2014/main" id="{84B5D8A5-6E42-4A18-92D9-E041F20348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50283" y="2570163"/>
            <a:ext cx="542925" cy="2846387"/>
          </a:xfrm>
          <a:prstGeom prst="downArrow">
            <a:avLst>
              <a:gd name="adj1" fmla="val 50000"/>
              <a:gd name="adj2" fmla="val 131067"/>
            </a:avLst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AutoShape 16">
            <a:extLst>
              <a:ext uri="{FF2B5EF4-FFF2-40B4-BE49-F238E27FC236}">
                <a16:creationId xmlns:a16="http://schemas.microsoft.com/office/drawing/2014/main" id="{B7D62A26-6E2A-4DC5-84D0-FF45596CB7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994" y="5474384"/>
            <a:ext cx="8293751" cy="487363"/>
          </a:xfrm>
          <a:prstGeom prst="leftArrow">
            <a:avLst>
              <a:gd name="adj1" fmla="val 50000"/>
              <a:gd name="adj2" fmla="val 369869"/>
            </a:avLst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AutoShape 17">
            <a:extLst>
              <a:ext uri="{FF2B5EF4-FFF2-40B4-BE49-F238E27FC236}">
                <a16:creationId xmlns:a16="http://schemas.microsoft.com/office/drawing/2014/main" id="{3B07B4EC-A2BC-4EE8-94BA-20ACB2295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765" y="2975630"/>
            <a:ext cx="465138" cy="2846387"/>
          </a:xfrm>
          <a:prstGeom prst="upArrow">
            <a:avLst>
              <a:gd name="adj1" fmla="val 50000"/>
              <a:gd name="adj2" fmla="val 152986"/>
            </a:avLst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AutoShape 18">
            <a:extLst>
              <a:ext uri="{FF2B5EF4-FFF2-40B4-BE49-F238E27FC236}">
                <a16:creationId xmlns:a16="http://schemas.microsoft.com/office/drawing/2014/main" id="{E9DE76B9-2681-4026-AD5F-846BF697E9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964" y="2130187"/>
            <a:ext cx="978623" cy="412890"/>
          </a:xfrm>
          <a:prstGeom prst="rightArrow">
            <a:avLst>
              <a:gd name="adj1" fmla="val 50000"/>
              <a:gd name="adj2" fmla="val 67370"/>
            </a:avLst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Date Placeholder 18">
            <a:extLst>
              <a:ext uri="{FF2B5EF4-FFF2-40B4-BE49-F238E27FC236}">
                <a16:creationId xmlns:a16="http://schemas.microsoft.com/office/drawing/2014/main" id="{D3177CE7-4393-49EE-B3CA-9AB266A54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29376"/>
            <a:ext cx="2133600" cy="365125"/>
          </a:xfrm>
        </p:spPr>
        <p:txBody>
          <a:bodyPr/>
          <a:lstStyle/>
          <a:p>
            <a:fld id="{51AC3DA4-8312-4560-A603-3BEEFE68E9A8}" type="datetime1">
              <a:rPr lang="en-US" smtClean="0"/>
              <a:t>8/2/2022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86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554A6-0E1F-4DCD-8F05-9F00A6346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kê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3BD4C-1F59-4F25-A836-6F56930A3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215" y="973606"/>
            <a:ext cx="7661938" cy="5056942"/>
          </a:xfrm>
        </p:spPr>
        <p:txBody>
          <a:bodyPr/>
          <a:lstStyle/>
          <a:p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Giả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thuyết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thống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kê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là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giả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thuyết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về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một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vấn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đề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nào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đó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của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tổng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thế</a:t>
            </a:r>
            <a:r>
              <a:rPr lang="en-US" sz="1800" dirty="0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chung</a:t>
            </a:r>
            <a:endParaRPr lang="en-US" sz="1800" dirty="0">
              <a:solidFill>
                <a:srgbClr val="76838F"/>
              </a:solidFill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114300" indent="0">
              <a:buNone/>
            </a:pPr>
            <a:endParaRPr lang="en-US" sz="1800" dirty="0">
              <a:solidFill>
                <a:srgbClr val="76838F"/>
              </a:solidFill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114300" indent="0">
              <a:buNone/>
            </a:pP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Ví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dụ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: </a:t>
            </a:r>
          </a:p>
          <a:p>
            <a:pPr marL="114300" indent="0">
              <a:buNone/>
            </a:pP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Công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ty Coca Cola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cho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rằng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, 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trung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bình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một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người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dân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ở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Mỹ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một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năm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sẽ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tiêu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thụ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2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lít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 Coca</a:t>
            </a:r>
          </a:p>
          <a:p>
            <a:pPr marL="114300" indent="0">
              <a:buNone/>
            </a:pPr>
            <a:endParaRPr lang="en-US" sz="1800" dirty="0">
              <a:solidFill>
                <a:srgbClr val="76838F"/>
              </a:solidFill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114300" indent="0">
              <a:buNone/>
            </a:pP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Công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ty Coca Cola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cho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rằng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loại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Coca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màu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xanh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sẽ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được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khách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hàng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yêu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thích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hơn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loại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Caca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màu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nâu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đen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truyền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thống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</a:p>
          <a:p>
            <a:pPr marL="114300" indent="0">
              <a:buNone/>
            </a:pPr>
            <a:endParaRPr lang="en-US" sz="1800" dirty="0">
              <a:solidFill>
                <a:srgbClr val="76838F"/>
              </a:solidFill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114300" indent="0">
              <a:buNone/>
            </a:pP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Công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ty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LifeBoy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cho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rằng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phần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lớn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khách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hàng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thích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xà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bông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mùi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bạc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hà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hơn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các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mùi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khác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</a:rPr>
              <a:t> 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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tiến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hành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sản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xuất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xà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bông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bạc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hà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phiên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bản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đại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trà</a:t>
            </a:r>
            <a:r>
              <a:rPr lang="en-US" sz="1800" dirty="0">
                <a:solidFill>
                  <a:srgbClr val="76838F"/>
                </a:solidFill>
                <a:latin typeface="Open Sans" panose="020B0606030504020204" pitchFamily="34" charset="0"/>
                <a:ea typeface="Open Sans" panose="020B0606030504020204" pitchFamily="34" charset="0"/>
                <a:sym typeface="Wingdings" panose="05000000000000000000" pitchFamily="2" charset="2"/>
              </a:rPr>
              <a:t>?</a:t>
            </a:r>
            <a:endParaRPr lang="en-US" sz="1800" dirty="0">
              <a:solidFill>
                <a:srgbClr val="76838F"/>
              </a:solidFill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114300" indent="0">
              <a:buNone/>
            </a:pPr>
            <a:endParaRPr lang="en-US" sz="1800" dirty="0">
              <a:solidFill>
                <a:srgbClr val="76838F"/>
              </a:solidFill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114300" indent="0">
              <a:buNone/>
            </a:pPr>
            <a:endParaRPr lang="en-US" sz="1800" dirty="0">
              <a:solidFill>
                <a:srgbClr val="76838F"/>
              </a:solidFill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114300" indent="0">
              <a:buNone/>
            </a:pPr>
            <a:endParaRPr lang="en-US" sz="1800" dirty="0">
              <a:solidFill>
                <a:srgbClr val="76838F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</p:txBody>
      </p:sp>
      <p:pic>
        <p:nvPicPr>
          <p:cNvPr id="1026" name="Picture 2" descr="Image result for coca cola">
            <a:extLst>
              <a:ext uri="{FF2B5EF4-FFF2-40B4-BE49-F238E27FC236}">
                <a16:creationId xmlns:a16="http://schemas.microsoft.com/office/drawing/2014/main" id="{185D7089-1864-4D4B-B42C-A7B1BAABEF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8401" y="1307035"/>
            <a:ext cx="3093353" cy="2121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green coca cola">
            <a:extLst>
              <a:ext uri="{FF2B5EF4-FFF2-40B4-BE49-F238E27FC236}">
                <a16:creationId xmlns:a16="http://schemas.microsoft.com/office/drawing/2014/main" id="{620292E6-0417-4F6D-8810-2606B469B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3514" y="3502077"/>
            <a:ext cx="2143125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5717968"/>
      </p:ext>
    </p:extLst>
  </p:cSld>
  <p:clrMapOvr>
    <a:masterClrMapping/>
  </p:clrMapOvr>
</p:sld>
</file>

<file path=ppt/theme/theme1.xml><?xml version="1.0" encoding="utf-8"?>
<a:theme xmlns:a="http://schemas.openxmlformats.org/drawingml/2006/main" name="SlideTheme2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2521</TotalTime>
  <Words>3146</Words>
  <Application>Microsoft Office PowerPoint</Application>
  <PresentationFormat>Widescreen</PresentationFormat>
  <Paragraphs>385</Paragraphs>
  <Slides>36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Cambria Math</vt:lpstr>
      <vt:lpstr>Symbol</vt:lpstr>
      <vt:lpstr>Open Sans SemiBold</vt:lpstr>
      <vt:lpstr>Calibri</vt:lpstr>
      <vt:lpstr>Wingdings</vt:lpstr>
      <vt:lpstr>Consolas</vt:lpstr>
      <vt:lpstr>Open Sans</vt:lpstr>
      <vt:lpstr>Arial</vt:lpstr>
      <vt:lpstr>SlideTheme2</vt:lpstr>
      <vt:lpstr>Image</vt:lpstr>
      <vt:lpstr>Bài 6 Kiểm định giả thuyết</vt:lpstr>
      <vt:lpstr>Mục tiêu</vt:lpstr>
      <vt:lpstr>Thảo luận</vt:lpstr>
      <vt:lpstr>PowerPoint Presentation</vt:lpstr>
      <vt:lpstr>Nội dung</vt:lpstr>
      <vt:lpstr>Kiểm đinh giả thuyết</vt:lpstr>
      <vt:lpstr>Tổng thể chung ta tổng thể mẫu</vt:lpstr>
      <vt:lpstr>Tổng thể mẫu</vt:lpstr>
      <vt:lpstr>Giả thuyết thống kê</vt:lpstr>
      <vt:lpstr>Cách viết giả thuyết</vt:lpstr>
      <vt:lpstr>Bài tâp</vt:lpstr>
      <vt:lpstr>Các loại sai lầm khi kiểm định giả thuyết</vt:lpstr>
      <vt:lpstr>Các bước tiến hành một kiểm định giả thuyết</vt:lpstr>
      <vt:lpstr>Kiểm định giả thuyết cho giá trị trung bình </vt:lpstr>
      <vt:lpstr>Kiểm định giả thuyết cho giá trị trung bình </vt:lpstr>
      <vt:lpstr>Thực hiện kiểm định giả thuyết cho giá trị trung bình</vt:lpstr>
      <vt:lpstr>Thực hiện kiểm định giả thuyết cho giá trị trung bình </vt:lpstr>
      <vt:lpstr>Đọc kết quả kiểm định</vt:lpstr>
      <vt:lpstr>Demo</vt:lpstr>
      <vt:lpstr>Ví dụ 1: </vt:lpstr>
      <vt:lpstr>So sánh giá trị trung bình: hai mẫu độc lập</vt:lpstr>
      <vt:lpstr>So sánh giá trị trung bình: hai mẫu độc lập</vt:lpstr>
      <vt:lpstr>So sánh giá trị trung bình: hai mẫu độc lập</vt:lpstr>
      <vt:lpstr>Demo</vt:lpstr>
      <vt:lpstr>Ví dụ 1</vt:lpstr>
      <vt:lpstr>PowerPoint Presentation</vt:lpstr>
      <vt:lpstr>PowerPoint Presentation</vt:lpstr>
      <vt:lpstr>So sánh giá trị trung bình: hai mẫu phụ thuộc</vt:lpstr>
      <vt:lpstr>Pair T test</vt:lpstr>
      <vt:lpstr>Thực hiện kiểm định</vt:lpstr>
      <vt:lpstr>Demo</vt:lpstr>
      <vt:lpstr>Tình huống</vt:lpstr>
      <vt:lpstr>Wilcoxon test</vt:lpstr>
      <vt:lpstr>Thực hiện kiểm định</vt:lpstr>
      <vt:lpstr>PowerPoint Presentation</vt:lpstr>
      <vt:lpstr>Tổng kết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5 Biến, kiểu dữ liệu và toán tử</dc:title>
  <dc:creator>Nhật Nguyễn Khắc</dc:creator>
  <cp:lastModifiedBy>Student User</cp:lastModifiedBy>
  <cp:revision>59</cp:revision>
  <dcterms:created xsi:type="dcterms:W3CDTF">2017-03-15T10:39:15Z</dcterms:created>
  <dcterms:modified xsi:type="dcterms:W3CDTF">2022-08-03T04:18:42Z</dcterms:modified>
</cp:coreProperties>
</file>